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57" r:id="rId2"/>
    <p:sldId id="297" r:id="rId3"/>
    <p:sldId id="259" r:id="rId4"/>
    <p:sldId id="260" r:id="rId5"/>
    <p:sldId id="261" r:id="rId6"/>
    <p:sldId id="262" r:id="rId7"/>
    <p:sldId id="263" r:id="rId8"/>
    <p:sldId id="264" r:id="rId9"/>
    <p:sldId id="265" r:id="rId10"/>
    <p:sldId id="266" r:id="rId11"/>
    <p:sldId id="267" r:id="rId12"/>
    <p:sldId id="295"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94" r:id="rId30"/>
    <p:sldId id="286" r:id="rId31"/>
    <p:sldId id="296" r:id="rId32"/>
    <p:sldId id="289" r:id="rId33"/>
    <p:sldId id="290" r:id="rId34"/>
    <p:sldId id="291" r:id="rId35"/>
    <p:sldId id="292" r:id="rId36"/>
  </p:sldIdLst>
  <p:sldSz cx="9144000" cy="6858000" type="screen4x3"/>
  <p:notesSz cx="9144000" cy="6858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tente Windows" initials="UW" lastIdx="0" clrIdx="0"/>
</p:cmAuthorLst>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944" autoAdjust="0"/>
    <p:restoredTop sz="78302" autoAdjust="0"/>
  </p:normalViewPr>
  <p:slideViewPr>
    <p:cSldViewPr>
      <p:cViewPr varScale="1">
        <p:scale>
          <a:sx n="98" d="100"/>
          <a:sy n="98" d="100"/>
        </p:scale>
        <p:origin x="-114" y="-33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114" d="100"/>
          <a:sy n="114" d="100"/>
        </p:scale>
        <p:origin x="-690" y="-108"/>
      </p:cViewPr>
      <p:guideLst>
        <p:guide orient="horz" pos="2160"/>
        <p:guide pos="288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7393F99C-96C2-40F1-ABA9-2777E16BD388}" type="datetimeFigureOut">
              <a:rPr lang="it-IT" smtClean="0"/>
              <a:pPr/>
              <a:t>22/02/2021</a:t>
            </a:fld>
            <a:endParaRPr lang="it-IT"/>
          </a:p>
        </p:txBody>
      </p:sp>
      <p:sp>
        <p:nvSpPr>
          <p:cNvPr id="4" name="Segnaposto immagine diapositiva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914400" y="3257550"/>
            <a:ext cx="7315200" cy="3086100"/>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6513513"/>
            <a:ext cx="3962400" cy="3429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5180013" y="6513513"/>
            <a:ext cx="3962400" cy="342900"/>
          </a:xfrm>
          <a:prstGeom prst="rect">
            <a:avLst/>
          </a:prstGeom>
        </p:spPr>
        <p:txBody>
          <a:bodyPr vert="horz" lIns="91440" tIns="45720" rIns="91440" bIns="45720" rtlCol="0" anchor="b"/>
          <a:lstStyle>
            <a:lvl1pPr algn="r">
              <a:defRPr sz="1200"/>
            </a:lvl1pPr>
          </a:lstStyle>
          <a:p>
            <a:fld id="{FC390A12-AAFF-4159-BC0D-ECAFE04B8114}" type="slidenum">
              <a:rPr lang="it-IT" smtClean="0"/>
              <a:pPr/>
              <a:t>‹N›</a:t>
            </a:fld>
            <a:endParaRPr lang="it-IT"/>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FC390A12-AAFF-4159-BC0D-ECAFE04B8114}" type="slidenum">
              <a:rPr lang="it-IT" smtClean="0"/>
              <a:pPr/>
              <a:t>1</a:t>
            </a:fld>
            <a:endParaRPr lang="it-IT"/>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FC390A12-AAFF-4159-BC0D-ECAFE04B8114}" type="slidenum">
              <a:rPr lang="it-IT" smtClean="0"/>
              <a:pPr/>
              <a:t>2</a:t>
            </a:fld>
            <a:endParaRPr lang="it-IT"/>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FC390A12-AAFF-4159-BC0D-ECAFE04B8114}" type="slidenum">
              <a:rPr lang="it-IT" smtClean="0"/>
              <a:pPr/>
              <a:t>4</a:t>
            </a:fld>
            <a:endParaRPr lang="it-IT"/>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FC390A12-AAFF-4159-BC0D-ECAFE04B8114}" type="slidenum">
              <a:rPr lang="it-IT" smtClean="0"/>
              <a:pPr/>
              <a:t>6</a:t>
            </a:fld>
            <a:endParaRPr lang="it-IT"/>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D4B8006A-CBAA-40F9-84E6-240AA6C2E8A4}" type="datetimeFigureOut">
              <a:rPr lang="it-IT" smtClean="0"/>
              <a:pPr/>
              <a:t>22/02/2021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BDF2C11-C165-4EBB-89A7-5F20EBAB4326}" type="slidenum">
              <a:rPr lang="it-IT" smtClean="0"/>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D4B8006A-CBAA-40F9-84E6-240AA6C2E8A4}" type="datetimeFigureOut">
              <a:rPr lang="it-IT" smtClean="0"/>
              <a:pPr/>
              <a:t>22/02/2021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BDF2C11-C165-4EBB-89A7-5F20EBAB4326}" type="slidenum">
              <a:rPr lang="it-IT" smtClean="0"/>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D4B8006A-CBAA-40F9-84E6-240AA6C2E8A4}" type="datetimeFigureOut">
              <a:rPr lang="it-IT" smtClean="0"/>
              <a:pPr/>
              <a:t>22/02/2021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BDF2C11-C165-4EBB-89A7-5F20EBAB4326}" type="slidenum">
              <a:rPr lang="it-IT" smtClean="0"/>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D4B8006A-CBAA-40F9-84E6-240AA6C2E8A4}" type="datetimeFigureOut">
              <a:rPr lang="it-IT" smtClean="0"/>
              <a:pPr/>
              <a:t>22/02/2021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BDF2C11-C165-4EBB-89A7-5F20EBAB4326}" type="slidenum">
              <a:rPr lang="it-IT" smtClean="0"/>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D4B8006A-CBAA-40F9-84E6-240AA6C2E8A4}" type="datetimeFigureOut">
              <a:rPr lang="it-IT" smtClean="0"/>
              <a:pPr/>
              <a:t>22/02/2021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BDF2C11-C165-4EBB-89A7-5F20EBAB4326}" type="slidenum">
              <a:rPr lang="it-IT" smtClean="0"/>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D4B8006A-CBAA-40F9-84E6-240AA6C2E8A4}" type="datetimeFigureOut">
              <a:rPr lang="it-IT" smtClean="0"/>
              <a:pPr/>
              <a:t>22/02/2021</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BDF2C11-C165-4EBB-89A7-5F20EBAB4326}" type="slidenum">
              <a:rPr lang="it-IT" smtClean="0"/>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D4B8006A-CBAA-40F9-84E6-240AA6C2E8A4}" type="datetimeFigureOut">
              <a:rPr lang="it-IT" smtClean="0"/>
              <a:pPr/>
              <a:t>22/02/2021</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EBDF2C11-C165-4EBB-89A7-5F20EBAB4326}" type="slidenum">
              <a:rPr lang="it-IT" smtClean="0"/>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D4B8006A-CBAA-40F9-84E6-240AA6C2E8A4}" type="datetimeFigureOut">
              <a:rPr lang="it-IT" smtClean="0"/>
              <a:pPr/>
              <a:t>22/02/2021</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EBDF2C11-C165-4EBB-89A7-5F20EBAB4326}" type="slidenum">
              <a:rPr lang="it-IT" smtClean="0"/>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D4B8006A-CBAA-40F9-84E6-240AA6C2E8A4}" type="datetimeFigureOut">
              <a:rPr lang="it-IT" smtClean="0"/>
              <a:pPr/>
              <a:t>22/02/2021</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EBDF2C11-C165-4EBB-89A7-5F20EBAB4326}" type="slidenum">
              <a:rPr lang="it-IT" smtClean="0"/>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D4B8006A-CBAA-40F9-84E6-240AA6C2E8A4}" type="datetimeFigureOut">
              <a:rPr lang="it-IT" smtClean="0"/>
              <a:pPr/>
              <a:t>22/02/2021</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BDF2C11-C165-4EBB-89A7-5F20EBAB4326}" type="slidenum">
              <a:rPr lang="it-IT" smtClean="0"/>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D4B8006A-CBAA-40F9-84E6-240AA6C2E8A4}" type="datetimeFigureOut">
              <a:rPr lang="it-IT" smtClean="0"/>
              <a:pPr/>
              <a:t>22/02/2021</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BDF2C11-C165-4EBB-89A7-5F20EBAB4326}" type="slidenum">
              <a:rPr lang="it-IT" smtClean="0"/>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4B8006A-CBAA-40F9-84E6-240AA6C2E8A4}" type="datetimeFigureOut">
              <a:rPr lang="it-IT" smtClean="0"/>
              <a:pPr/>
              <a:t>22/02/2021</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DF2C11-C165-4EBB-89A7-5F20EBAB4326}" type="slidenum">
              <a:rPr lang="it-IT" smtClean="0"/>
              <a:pPr/>
              <a:t>‹N›</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rot="10800000" flipV="1">
            <a:off x="1187624" y="0"/>
            <a:ext cx="6840760" cy="620688"/>
          </a:xfrm>
        </p:spPr>
        <p:txBody>
          <a:bodyPr>
            <a:normAutofit fontScale="90000"/>
          </a:bodyPr>
          <a:lstStyle/>
          <a:p>
            <a:pPr algn="ctr"/>
            <a:r>
              <a:rPr lang="it-IT" sz="1000" dirty="0" smtClean="0">
                <a:latin typeface="Times New Roman" pitchFamily="18" charset="0"/>
                <a:cs typeface="Times New Roman" pitchFamily="18" charset="0"/>
              </a:rPr>
              <a:t> </a:t>
            </a:r>
            <a:br>
              <a:rPr lang="it-IT" sz="1000" dirty="0" smtClean="0">
                <a:latin typeface="Times New Roman" pitchFamily="18" charset="0"/>
                <a:cs typeface="Times New Roman" pitchFamily="18" charset="0"/>
              </a:rPr>
            </a:br>
            <a:r>
              <a:rPr lang="it-IT" sz="1000" dirty="0" smtClean="0">
                <a:latin typeface="Times New Roman" pitchFamily="18" charset="0"/>
                <a:cs typeface="Times New Roman" pitchFamily="18" charset="0"/>
              </a:rPr>
              <a:t/>
            </a:r>
            <a:br>
              <a:rPr lang="it-IT" sz="1000" dirty="0" smtClean="0">
                <a:latin typeface="Times New Roman" pitchFamily="18" charset="0"/>
                <a:cs typeface="Times New Roman" pitchFamily="18" charset="0"/>
              </a:rPr>
            </a:br>
            <a:r>
              <a:rPr lang="it-IT" sz="1000" dirty="0" smtClean="0">
                <a:latin typeface="Times New Roman" pitchFamily="18" charset="0"/>
                <a:cs typeface="Times New Roman" pitchFamily="18" charset="0"/>
              </a:rPr>
              <a:t/>
            </a:r>
            <a:br>
              <a:rPr lang="it-IT" sz="1000" dirty="0" smtClean="0">
                <a:latin typeface="Times New Roman" pitchFamily="18" charset="0"/>
                <a:cs typeface="Times New Roman" pitchFamily="18" charset="0"/>
              </a:rPr>
            </a:br>
            <a:r>
              <a:rPr lang="it-IT" sz="1000" dirty="0" smtClean="0">
                <a:latin typeface="Times New Roman" pitchFamily="18" charset="0"/>
                <a:cs typeface="Times New Roman" pitchFamily="18" charset="0"/>
              </a:rPr>
              <a:t/>
            </a:r>
            <a:br>
              <a:rPr lang="it-IT" sz="1000" dirty="0" smtClean="0">
                <a:latin typeface="Times New Roman" pitchFamily="18" charset="0"/>
                <a:cs typeface="Times New Roman" pitchFamily="18" charset="0"/>
              </a:rPr>
            </a:br>
            <a:r>
              <a:rPr lang="it-IT" sz="1000" dirty="0" smtClean="0">
                <a:latin typeface="Times New Roman" pitchFamily="18" charset="0"/>
                <a:cs typeface="Times New Roman" pitchFamily="18" charset="0"/>
              </a:rPr>
              <a:t/>
            </a:r>
            <a:br>
              <a:rPr lang="it-IT" sz="1000" dirty="0" smtClean="0">
                <a:latin typeface="Times New Roman" pitchFamily="18" charset="0"/>
                <a:cs typeface="Times New Roman" pitchFamily="18" charset="0"/>
              </a:rPr>
            </a:br>
            <a:endParaRPr lang="it-IT" sz="1000" b="0" dirty="0">
              <a:latin typeface="Times New Roman" pitchFamily="18" charset="0"/>
              <a:cs typeface="Times New Roman" pitchFamily="18" charset="0"/>
            </a:endParaRPr>
          </a:p>
        </p:txBody>
      </p:sp>
      <p:sp>
        <p:nvSpPr>
          <p:cNvPr id="4" name="Segnaposto testo 3"/>
          <p:cNvSpPr>
            <a:spLocks noGrp="1"/>
          </p:cNvSpPr>
          <p:nvPr>
            <p:ph type="body" sz="half" idx="2"/>
          </p:nvPr>
        </p:nvSpPr>
        <p:spPr>
          <a:xfrm>
            <a:off x="1792288" y="6237312"/>
            <a:ext cx="5486400" cy="45719"/>
          </a:xfrm>
        </p:spPr>
        <p:txBody>
          <a:bodyPr>
            <a:normAutofit fontScale="25000" lnSpcReduction="20000"/>
          </a:bodyPr>
          <a:lstStyle/>
          <a:p>
            <a:pPr algn="ctr"/>
            <a:endParaRPr lang="it-IT" dirty="0"/>
          </a:p>
        </p:txBody>
      </p:sp>
      <p:pic>
        <p:nvPicPr>
          <p:cNvPr id="3" name="Picture 2" descr="G:\ARCHIVIO varie\Dante Alighieri.JPG"/>
          <p:cNvPicPr>
            <a:picLocks noGrp="1" noChangeAspect="1" noChangeArrowheads="1"/>
          </p:cNvPicPr>
          <p:nvPr>
            <p:ph type="pic" idx="1"/>
          </p:nvPr>
        </p:nvPicPr>
        <p:blipFill>
          <a:blip r:embed="rId3" cstate="print"/>
          <a:srcRect l="1109" r="1109"/>
          <a:stretch>
            <a:fillRect/>
          </a:stretch>
        </p:blipFill>
        <p:spPr bwMode="auto">
          <a:xfrm>
            <a:off x="1692275" y="548681"/>
            <a:ext cx="5586413" cy="5688631"/>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907704" y="5733256"/>
            <a:ext cx="5760640" cy="864096"/>
          </a:xfrm>
        </p:spPr>
        <p:txBody>
          <a:bodyPr>
            <a:normAutofit/>
          </a:bodyPr>
          <a:lstStyle/>
          <a:p>
            <a:endParaRPr lang="it-IT" sz="4800" dirty="0">
              <a:latin typeface="Times New Roman" pitchFamily="18" charset="0"/>
              <a:cs typeface="Times New Roman" pitchFamily="18" charset="0"/>
            </a:endParaRPr>
          </a:p>
          <a:p>
            <a:endParaRPr lang="it-IT" dirty="0"/>
          </a:p>
          <a:p>
            <a:pPr algn="ctr"/>
            <a:endParaRPr lang="it-IT" dirty="0"/>
          </a:p>
        </p:txBody>
      </p:sp>
      <p:sp>
        <p:nvSpPr>
          <p:cNvPr id="1025" name="Rectangle 1"/>
          <p:cNvSpPr>
            <a:spLocks noGrp="1" noChangeArrowheads="1"/>
          </p:cNvSpPr>
          <p:nvPr>
            <p:ph type="title"/>
          </p:nvPr>
        </p:nvSpPr>
        <p:spPr bwMode="auto">
          <a:xfrm>
            <a:off x="1259632" y="74838"/>
            <a:ext cx="684076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Inferno, Canto </a:t>
            </a:r>
            <a:r>
              <a:rPr lang="it-IT" sz="1200" dirty="0" err="1" smtClean="0">
                <a:latin typeface="Times New Roman" pitchFamily="18" charset="0"/>
                <a:cs typeface="Times New Roman" pitchFamily="18" charset="0"/>
              </a:rPr>
              <a:t>IX°</a:t>
            </a:r>
            <a:r>
              <a:rPr lang="it-IT" sz="1200" dirty="0" smtClean="0">
                <a:latin typeface="Times New Roman" pitchFamily="18" charset="0"/>
                <a:cs typeface="Times New Roman" pitchFamily="18" charset="0"/>
              </a:rPr>
              <a:t/>
            </a:r>
            <a:br>
              <a:rPr lang="it-IT" sz="120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[ove tratta e dimostra de la </a:t>
            </a:r>
            <a:r>
              <a:rPr lang="it-IT" sz="1000" b="0" dirty="0" err="1" smtClean="0">
                <a:latin typeface="Times New Roman" pitchFamily="18" charset="0"/>
                <a:cs typeface="Times New Roman" pitchFamily="18" charset="0"/>
              </a:rPr>
              <a:t>cittade</a:t>
            </a:r>
            <a:r>
              <a:rPr lang="it-IT" sz="1000" b="0" dirty="0" smtClean="0">
                <a:latin typeface="Times New Roman" pitchFamily="18" charset="0"/>
                <a:cs typeface="Times New Roman" pitchFamily="18" charset="0"/>
              </a:rPr>
              <a:t> c'ha nome Dite, la qual si è nel sesto cerchio de l'inferno e vedesi messa la qualità de le pene de li eretici; e dichiara in questo canto Virgilio a Dante una questione, e </a:t>
            </a:r>
            <a:r>
              <a:rPr lang="it-IT" sz="1000" b="0" dirty="0" err="1" smtClean="0">
                <a:latin typeface="Times New Roman" pitchFamily="18" charset="0"/>
                <a:cs typeface="Times New Roman" pitchFamily="18" charset="0"/>
              </a:rPr>
              <a:t>rendelo</a:t>
            </a:r>
            <a:r>
              <a:rPr lang="it-IT" sz="1000" b="0" dirty="0" smtClean="0">
                <a:latin typeface="Times New Roman" pitchFamily="18" charset="0"/>
                <a:cs typeface="Times New Roman" pitchFamily="18" charset="0"/>
              </a:rPr>
              <a:t> sicuro dicendo sé esservi stato dentro altra fiata.] </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8" name="Rettangolo 7"/>
          <p:cNvSpPr/>
          <p:nvPr/>
        </p:nvSpPr>
        <p:spPr>
          <a:xfrm>
            <a:off x="1907704" y="6165304"/>
            <a:ext cx="5760640" cy="646331"/>
          </a:xfrm>
          <a:prstGeom prst="rect">
            <a:avLst/>
          </a:prstGeom>
        </p:spPr>
        <p:txBody>
          <a:bodyPr wrap="square">
            <a:spAutoFit/>
          </a:bodyPr>
          <a:lstStyle/>
          <a:p>
            <a:pPr algn="ctr"/>
            <a:r>
              <a:rPr lang="it-IT" sz="1200" dirty="0" smtClean="0">
                <a:latin typeface="Times New Roman" pitchFamily="18" charset="0"/>
                <a:cs typeface="Times New Roman" pitchFamily="18" charset="0"/>
              </a:rPr>
              <a:t> </a:t>
            </a:r>
            <a:r>
              <a:rPr lang="it-IT" sz="1200" dirty="0" err="1" smtClean="0">
                <a:latin typeface="Times New Roman" pitchFamily="18" charset="0"/>
                <a:cs typeface="Times New Roman" pitchFamily="18" charset="0"/>
              </a:rPr>
              <a:t>vv</a:t>
            </a:r>
            <a:r>
              <a:rPr lang="it-IT" sz="1200" dirty="0" smtClean="0">
                <a:latin typeface="Times New Roman" pitchFamily="18" charset="0"/>
                <a:cs typeface="Times New Roman" pitchFamily="18" charset="0"/>
              </a:rPr>
              <a:t>. 1 – 3 </a:t>
            </a:r>
          </a:p>
          <a:p>
            <a:pPr algn="ctr"/>
            <a:r>
              <a:rPr lang="it-IT" sz="1200" i="1" dirty="0" smtClean="0">
                <a:latin typeface="Times New Roman" pitchFamily="18" charset="0"/>
                <a:cs typeface="Times New Roman" pitchFamily="18" charset="0"/>
              </a:rPr>
              <a:t>“Quel color che viltà di fuor mi </a:t>
            </a:r>
            <a:r>
              <a:rPr lang="it-IT" sz="1200" i="1" dirty="0" err="1" smtClean="0">
                <a:latin typeface="Times New Roman" pitchFamily="18" charset="0"/>
                <a:cs typeface="Times New Roman" pitchFamily="18" charset="0"/>
              </a:rPr>
              <a:t>pinse</a:t>
            </a:r>
            <a:r>
              <a:rPr lang="it-IT" sz="1200" i="1" dirty="0" smtClean="0">
                <a:latin typeface="Times New Roman" pitchFamily="18" charset="0"/>
                <a:cs typeface="Times New Roman" pitchFamily="18" charset="0"/>
              </a:rPr>
              <a:t> / </a:t>
            </a:r>
            <a:r>
              <a:rPr lang="it-IT" sz="1200" i="1" dirty="0" err="1" smtClean="0">
                <a:latin typeface="Times New Roman" pitchFamily="18" charset="0"/>
                <a:cs typeface="Times New Roman" pitchFamily="18" charset="0"/>
              </a:rPr>
              <a:t>veggendo</a:t>
            </a:r>
            <a:r>
              <a:rPr lang="it-IT" sz="1200" i="1" dirty="0" smtClean="0">
                <a:latin typeface="Times New Roman" pitchFamily="18" charset="0"/>
                <a:cs typeface="Times New Roman" pitchFamily="18" charset="0"/>
              </a:rPr>
              <a:t> il duca mio tornare in volta, /</a:t>
            </a:r>
          </a:p>
          <a:p>
            <a:pPr algn="ctr"/>
            <a:r>
              <a:rPr lang="it-IT" sz="1200" i="1" dirty="0" smtClean="0">
                <a:latin typeface="Times New Roman" pitchFamily="18" charset="0"/>
                <a:cs typeface="Times New Roman" pitchFamily="18" charset="0"/>
              </a:rPr>
              <a:t>più tosto dentro il suo novo ristrinse.” </a:t>
            </a:r>
            <a:endParaRPr lang="it-IT" sz="1200" i="1" dirty="0">
              <a:latin typeface="Times New Roman" pitchFamily="18" charset="0"/>
              <a:cs typeface="Times New Roman" pitchFamily="18" charset="0"/>
            </a:endParaRPr>
          </a:p>
        </p:txBody>
      </p:sp>
      <p:pic>
        <p:nvPicPr>
          <p:cNvPr id="6146" name="Picture 2" descr="H:\7. FOTOGRAFO opere divina commedia olio su tela fronte\1. INFERNO DA FOTO FOTOGRAFO OK 13.02.2021\09 c. INFERNO.JPG"/>
          <p:cNvPicPr>
            <a:picLocks noGrp="1" noChangeAspect="1" noChangeArrowheads="1"/>
          </p:cNvPicPr>
          <p:nvPr>
            <p:ph type="pic" idx="1"/>
          </p:nvPr>
        </p:nvPicPr>
        <p:blipFill>
          <a:blip r:embed="rId2" cstate="print"/>
          <a:srcRect t="633" b="633"/>
          <a:stretch>
            <a:fillRect/>
          </a:stretch>
        </p:blipFill>
        <p:spPr bwMode="auto">
          <a:xfrm>
            <a:off x="1619672" y="692697"/>
            <a:ext cx="5659016" cy="5473154"/>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91680" y="5949280"/>
            <a:ext cx="5486400" cy="648072"/>
          </a:xfrm>
        </p:spPr>
        <p:txBody>
          <a:bodyPr>
            <a:normAutofit fontScale="70000" lnSpcReduction="20000"/>
          </a:bodyPr>
          <a:lstStyle/>
          <a:p>
            <a:pPr algn="ctr"/>
            <a:endParaRPr lang="it-IT" sz="4800" dirty="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endParaRPr lang="it-IT" dirty="0"/>
          </a:p>
          <a:p>
            <a:pPr algn="ctr"/>
            <a:endParaRPr lang="it-IT" dirty="0"/>
          </a:p>
        </p:txBody>
      </p:sp>
      <p:sp>
        <p:nvSpPr>
          <p:cNvPr id="1025" name="Rectangle 1"/>
          <p:cNvSpPr>
            <a:spLocks noGrp="1" noChangeArrowheads="1"/>
          </p:cNvSpPr>
          <p:nvPr>
            <p:ph type="title"/>
          </p:nvPr>
        </p:nvSpPr>
        <p:spPr bwMode="auto">
          <a:xfrm>
            <a:off x="1475656" y="35315"/>
            <a:ext cx="6192687" cy="61555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Inferno, Canto </a:t>
            </a:r>
            <a:r>
              <a:rPr lang="it-IT" sz="1200" dirty="0" err="1" smtClean="0">
                <a:latin typeface="Times New Roman" pitchFamily="18" charset="0"/>
                <a:cs typeface="Times New Roman" pitchFamily="18" charset="0"/>
              </a:rPr>
              <a:t>X°</a:t>
            </a:r>
            <a:r>
              <a:rPr lang="it-IT" sz="1200" b="0" dirty="0" smtClean="0">
                <a:latin typeface="Times New Roman" pitchFamily="18" charset="0"/>
                <a:cs typeface="Times New Roman" pitchFamily="18" charset="0"/>
              </a:rPr>
              <a:t/>
            </a:r>
            <a:br>
              <a:rPr lang="it-IT" sz="1200" b="0" dirty="0" smtClean="0">
                <a:latin typeface="Times New Roman" pitchFamily="18" charset="0"/>
                <a:cs typeface="Times New Roman" pitchFamily="18" charset="0"/>
              </a:rPr>
            </a:br>
            <a:r>
              <a:rPr lang="it-IT" sz="1200" b="0" dirty="0" smtClean="0">
                <a:latin typeface="Times New Roman" pitchFamily="18" charset="0"/>
                <a:cs typeface="Times New Roman" pitchFamily="18" charset="0"/>
              </a:rPr>
              <a:t> </a:t>
            </a:r>
            <a:r>
              <a:rPr lang="it-IT" sz="1000" b="0" dirty="0" smtClean="0">
                <a:latin typeface="Times New Roman" pitchFamily="18" charset="0"/>
                <a:cs typeface="Times New Roman" pitchFamily="18" charset="0"/>
              </a:rPr>
              <a:t>[ove tratta del sesto cerchio de l'inferno e de la pena de li eretici, e in forma d'indovinare in persona di messer Farinata predice molte cose e di quelle che avvennero a Dante, e solve una questione.] </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8" name="Rettangolo 7"/>
          <p:cNvSpPr/>
          <p:nvPr/>
        </p:nvSpPr>
        <p:spPr>
          <a:xfrm>
            <a:off x="1763688" y="6165304"/>
            <a:ext cx="5544616" cy="646331"/>
          </a:xfrm>
          <a:prstGeom prst="rect">
            <a:avLst/>
          </a:prstGeom>
        </p:spPr>
        <p:txBody>
          <a:bodyPr wrap="square">
            <a:spAutoFit/>
          </a:bodyPr>
          <a:lstStyle/>
          <a:p>
            <a:pPr algn="ctr"/>
            <a:r>
              <a:rPr lang="it-IT" sz="1200" dirty="0" smtClean="0">
                <a:latin typeface="Times New Roman" pitchFamily="18" charset="0"/>
                <a:cs typeface="Times New Roman" pitchFamily="18" charset="0"/>
              </a:rPr>
              <a:t>  </a:t>
            </a:r>
            <a:r>
              <a:rPr lang="it-IT" sz="1200" dirty="0" err="1" smtClean="0">
                <a:latin typeface="Times New Roman" pitchFamily="18" charset="0"/>
                <a:cs typeface="Times New Roman" pitchFamily="18" charset="0"/>
              </a:rPr>
              <a:t>vv</a:t>
            </a:r>
            <a:r>
              <a:rPr lang="it-IT" sz="1200" dirty="0" smtClean="0">
                <a:latin typeface="Times New Roman" pitchFamily="18" charset="0"/>
                <a:cs typeface="Times New Roman" pitchFamily="18" charset="0"/>
              </a:rPr>
              <a:t>. 1 – 3</a:t>
            </a:r>
          </a:p>
          <a:p>
            <a:pPr algn="ctr"/>
            <a:r>
              <a:rPr lang="it-IT" sz="1200" i="1" dirty="0" smtClean="0">
                <a:latin typeface="Times New Roman" pitchFamily="18" charset="0"/>
                <a:cs typeface="Times New Roman" pitchFamily="18" charset="0"/>
              </a:rPr>
              <a:t>“Ora sen va per un secreto calle, / tra ‘l muro de la terra e li martìri, / </a:t>
            </a:r>
          </a:p>
          <a:p>
            <a:pPr algn="ctr"/>
            <a:r>
              <a:rPr lang="it-IT" sz="1200" i="1" dirty="0" smtClean="0">
                <a:latin typeface="Times New Roman" pitchFamily="18" charset="0"/>
                <a:cs typeface="Times New Roman" pitchFamily="18" charset="0"/>
              </a:rPr>
              <a:t>lo mio maestro e io, dopo le spalle”</a:t>
            </a:r>
            <a:endParaRPr lang="it-IT" sz="1200" i="1" dirty="0">
              <a:latin typeface="Times New Roman" pitchFamily="18" charset="0"/>
              <a:cs typeface="Times New Roman" pitchFamily="18" charset="0"/>
            </a:endParaRPr>
          </a:p>
        </p:txBody>
      </p:sp>
      <p:pic>
        <p:nvPicPr>
          <p:cNvPr id="7170" name="Picture 2" descr="H:\7. FOTOGRAFO opere divina commedia olio su tela fronte\1. INFERNO DA FOTO FOTOGRAFO OK 13.02.2021\10 c. INFERNO.JPG"/>
          <p:cNvPicPr>
            <a:picLocks noGrp="1" noChangeAspect="1" noChangeArrowheads="1"/>
          </p:cNvPicPr>
          <p:nvPr>
            <p:ph type="pic" idx="1"/>
          </p:nvPr>
        </p:nvPicPr>
        <p:blipFill>
          <a:blip r:embed="rId2" cstate="print"/>
          <a:srcRect t="978" b="978"/>
          <a:stretch>
            <a:fillRect/>
          </a:stretch>
        </p:blipFill>
        <p:spPr bwMode="auto">
          <a:xfrm>
            <a:off x="1835150" y="692150"/>
            <a:ext cx="5616575" cy="5473700"/>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91680" y="5949280"/>
            <a:ext cx="5486400" cy="648072"/>
          </a:xfrm>
        </p:spPr>
        <p:txBody>
          <a:bodyPr>
            <a:normAutofit fontScale="70000" lnSpcReduction="20000"/>
          </a:bodyPr>
          <a:lstStyle/>
          <a:p>
            <a:pPr algn="ctr"/>
            <a:endParaRPr lang="it-IT" sz="4800" dirty="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endParaRPr lang="it-IT" dirty="0"/>
          </a:p>
          <a:p>
            <a:pPr algn="ctr"/>
            <a:endParaRPr lang="it-IT" dirty="0"/>
          </a:p>
        </p:txBody>
      </p:sp>
      <p:sp>
        <p:nvSpPr>
          <p:cNvPr id="1025" name="Rectangle 1"/>
          <p:cNvSpPr>
            <a:spLocks noGrp="1" noChangeArrowheads="1"/>
          </p:cNvSpPr>
          <p:nvPr>
            <p:ph type="title"/>
          </p:nvPr>
        </p:nvSpPr>
        <p:spPr bwMode="auto">
          <a:xfrm>
            <a:off x="611560" y="93487"/>
            <a:ext cx="7704856"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Inferno, Canto </a:t>
            </a:r>
            <a:r>
              <a:rPr lang="it-IT" sz="1200" dirty="0" err="1" smtClean="0">
                <a:latin typeface="Times New Roman" pitchFamily="18" charset="0"/>
                <a:cs typeface="Times New Roman" pitchFamily="18" charset="0"/>
              </a:rPr>
              <a:t>XI°</a:t>
            </a:r>
            <a:r>
              <a:rPr lang="it-IT" sz="1200" b="0" dirty="0" smtClean="0">
                <a:latin typeface="Times New Roman" pitchFamily="18" charset="0"/>
                <a:cs typeface="Times New Roman" pitchFamily="18" charset="0"/>
              </a:rPr>
              <a:t/>
            </a:r>
            <a:br>
              <a:rPr lang="it-IT" sz="1200" b="0" dirty="0" smtClean="0">
                <a:latin typeface="Times New Roman" pitchFamily="18" charset="0"/>
                <a:cs typeface="Times New Roman" pitchFamily="18" charset="0"/>
              </a:rPr>
            </a:br>
            <a:r>
              <a:rPr lang="it-IT" sz="1200" b="0" dirty="0" smtClean="0">
                <a:latin typeface="Times New Roman" pitchFamily="18" charset="0"/>
                <a:cs typeface="Times New Roman" pitchFamily="18" charset="0"/>
              </a:rPr>
              <a:t>[</a:t>
            </a:r>
            <a:r>
              <a:rPr lang="it-IT" sz="1000" b="0" dirty="0" smtClean="0">
                <a:latin typeface="Times New Roman" pitchFamily="18" charset="0"/>
                <a:cs typeface="Times New Roman" pitchFamily="18" charset="0"/>
              </a:rPr>
              <a:t>nel quale tratta de' tre cerchi disotto d'inferno, e distingue de le genti che dentro vi sono punite, e che quivi più che altrove; e solve una questione.]</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8" name="Rettangolo 7"/>
          <p:cNvSpPr/>
          <p:nvPr/>
        </p:nvSpPr>
        <p:spPr>
          <a:xfrm>
            <a:off x="1691680" y="6165304"/>
            <a:ext cx="5832648" cy="646331"/>
          </a:xfrm>
          <a:prstGeom prst="rect">
            <a:avLst/>
          </a:prstGeom>
        </p:spPr>
        <p:txBody>
          <a:bodyPr wrap="square">
            <a:spAutoFit/>
          </a:bodyPr>
          <a:lstStyle/>
          <a:p>
            <a:pPr algn="ctr"/>
            <a:r>
              <a:rPr lang="it-IT" sz="1200" dirty="0" err="1" smtClean="0">
                <a:latin typeface="Times New Roman" pitchFamily="18" charset="0"/>
                <a:cs typeface="Times New Roman" pitchFamily="18" charset="0"/>
              </a:rPr>
              <a:t>vv</a:t>
            </a:r>
            <a:r>
              <a:rPr lang="it-IT" sz="1200" dirty="0" smtClean="0">
                <a:latin typeface="Times New Roman" pitchFamily="18" charset="0"/>
                <a:cs typeface="Times New Roman" pitchFamily="18" charset="0"/>
              </a:rPr>
              <a:t>. 1 – 3 </a:t>
            </a:r>
          </a:p>
          <a:p>
            <a:pPr algn="ctr"/>
            <a:r>
              <a:rPr lang="it-IT" sz="1200" i="1" dirty="0" smtClean="0">
                <a:latin typeface="Times New Roman" pitchFamily="18" charset="0"/>
                <a:cs typeface="Times New Roman" pitchFamily="18" charset="0"/>
              </a:rPr>
              <a:t>“In su l'estremità d'un'alta ripa /  che </a:t>
            </a:r>
            <a:r>
              <a:rPr lang="it-IT" sz="1200" i="1" dirty="0" err="1" smtClean="0">
                <a:latin typeface="Times New Roman" pitchFamily="18" charset="0"/>
                <a:cs typeface="Times New Roman" pitchFamily="18" charset="0"/>
              </a:rPr>
              <a:t>facevan</a:t>
            </a:r>
            <a:r>
              <a:rPr lang="it-IT" sz="1200" i="1" dirty="0" smtClean="0">
                <a:latin typeface="Times New Roman" pitchFamily="18" charset="0"/>
                <a:cs typeface="Times New Roman" pitchFamily="18" charset="0"/>
              </a:rPr>
              <a:t> gran pietre rotte in cerchio, /</a:t>
            </a:r>
          </a:p>
          <a:p>
            <a:pPr algn="ctr"/>
            <a:r>
              <a:rPr lang="it-IT" sz="1200" i="1" dirty="0" smtClean="0">
                <a:latin typeface="Times New Roman" pitchFamily="18" charset="0"/>
                <a:cs typeface="Times New Roman" pitchFamily="18" charset="0"/>
              </a:rPr>
              <a:t> venimmo sopra più crudele stipa;” </a:t>
            </a:r>
          </a:p>
        </p:txBody>
      </p:sp>
      <p:pic>
        <p:nvPicPr>
          <p:cNvPr id="8194" name="Picture 2" descr="H:\7. FOTOGRAFO opere divina commedia olio su tela fronte\1. INFERNO DA FOTO FOTOGRAFO OK 13.02.2021\11 c. INFERNO.JPG"/>
          <p:cNvPicPr>
            <a:picLocks noGrp="1" noChangeAspect="1" noChangeArrowheads="1"/>
          </p:cNvPicPr>
          <p:nvPr>
            <p:ph type="pic" idx="1"/>
          </p:nvPr>
        </p:nvPicPr>
        <p:blipFill>
          <a:blip r:embed="rId2" cstate="print"/>
          <a:srcRect t="342" b="342"/>
          <a:stretch>
            <a:fillRect/>
          </a:stretch>
        </p:blipFill>
        <p:spPr bwMode="auto">
          <a:xfrm>
            <a:off x="1692275" y="612775"/>
            <a:ext cx="5688013" cy="5553075"/>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91680" y="5949280"/>
            <a:ext cx="5486400" cy="648072"/>
          </a:xfrm>
        </p:spPr>
        <p:txBody>
          <a:bodyPr>
            <a:normAutofit fontScale="70000" lnSpcReduction="20000"/>
          </a:bodyPr>
          <a:lstStyle/>
          <a:p>
            <a:pPr algn="ctr"/>
            <a:endParaRPr lang="it-IT" sz="4800" dirty="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endParaRPr lang="it-IT" dirty="0"/>
          </a:p>
          <a:p>
            <a:pPr algn="ctr"/>
            <a:endParaRPr lang="it-IT" dirty="0"/>
          </a:p>
        </p:txBody>
      </p:sp>
      <p:sp>
        <p:nvSpPr>
          <p:cNvPr id="1025" name="Rectangle 1"/>
          <p:cNvSpPr>
            <a:spLocks noGrp="1" noChangeArrowheads="1"/>
          </p:cNvSpPr>
          <p:nvPr>
            <p:ph type="title"/>
          </p:nvPr>
        </p:nvSpPr>
        <p:spPr bwMode="auto">
          <a:xfrm>
            <a:off x="1835696" y="332656"/>
            <a:ext cx="5472608"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000" dirty="0" smtClean="0"/>
              <a:t/>
            </a:r>
            <a:br>
              <a:rPr lang="it-IT" sz="1000" dirty="0" smtClean="0"/>
            </a:br>
            <a:r>
              <a:rPr lang="it-IT" sz="1000" dirty="0" smtClean="0"/>
              <a:t/>
            </a:r>
            <a:br>
              <a:rPr lang="it-IT" sz="1000" dirty="0" smtClean="0"/>
            </a:br>
            <a:r>
              <a:rPr lang="it-IT" sz="1000" dirty="0" smtClean="0">
                <a:latin typeface="Times New Roman" pitchFamily="18" charset="0"/>
                <a:cs typeface="Times New Roman" pitchFamily="18" charset="0"/>
              </a:rPr>
              <a:t/>
            </a:r>
            <a:br>
              <a:rPr lang="it-IT" sz="1000" dirty="0" smtClean="0">
                <a:latin typeface="Times New Roman" pitchFamily="18" charset="0"/>
                <a:cs typeface="Times New Roman" pitchFamily="18" charset="0"/>
              </a:rPr>
            </a:b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23553" name="Rectangle 1"/>
          <p:cNvSpPr>
            <a:spLocks noChangeArrowheads="1"/>
          </p:cNvSpPr>
          <p:nvPr/>
        </p:nvSpPr>
        <p:spPr bwMode="auto">
          <a:xfrm>
            <a:off x="1331640" y="32581"/>
            <a:ext cx="648072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Inferno, Canto </a:t>
            </a:r>
            <a:r>
              <a:rPr kumimoji="0" lang="it-IT" sz="12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XII°</a:t>
            </a:r>
            <a:endParaRPr kumimoji="0" lang="it-IT"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[ove tratta del </a:t>
            </a:r>
            <a:r>
              <a:rPr kumimoji="0" lang="it-IT" sz="1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discendimento</a:t>
            </a: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nel settimo cerchio d'inferno, e de le pene di quelli che fecero forza in persona de' tiranni, e </a:t>
            </a: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qui tratta di </a:t>
            </a:r>
            <a:r>
              <a:rPr kumimoji="0" lang="it-IT" sz="1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Minotauro</a:t>
            </a: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e del fiume del sangue, e come per uno centauro furono scorti e guidati sicuri oltre il fiume.]</a:t>
            </a:r>
            <a:endParaRPr kumimoji="0" lang="it-IT" sz="1000" b="0" i="0" u="none" strike="noStrike" cap="none" normalizeH="0" baseline="0" dirty="0" smtClean="0">
              <a:ln>
                <a:noFill/>
              </a:ln>
              <a:solidFill>
                <a:schemeClr val="tx1"/>
              </a:solidFill>
              <a:effectLst/>
              <a:latin typeface="Arial" pitchFamily="34" charset="0"/>
              <a:cs typeface="Arial" pitchFamily="34" charset="0"/>
            </a:endParaRPr>
          </a:p>
        </p:txBody>
      </p:sp>
      <p:sp>
        <p:nvSpPr>
          <p:cNvPr id="10" name="Rettangolo 9"/>
          <p:cNvSpPr/>
          <p:nvPr/>
        </p:nvSpPr>
        <p:spPr>
          <a:xfrm>
            <a:off x="1763688" y="6165304"/>
            <a:ext cx="5472608" cy="646331"/>
          </a:xfrm>
          <a:prstGeom prst="rect">
            <a:avLst/>
          </a:prstGeom>
        </p:spPr>
        <p:txBody>
          <a:bodyPr wrap="square">
            <a:spAutoFit/>
          </a:bodyPr>
          <a:lstStyle/>
          <a:p>
            <a:pPr algn="ctr"/>
            <a:r>
              <a:rPr lang="it-IT" sz="1200" dirty="0" err="1" smtClean="0">
                <a:latin typeface="Times New Roman" pitchFamily="18" charset="0"/>
                <a:cs typeface="Times New Roman" pitchFamily="18" charset="0"/>
              </a:rPr>
              <a:t>vv</a:t>
            </a:r>
            <a:r>
              <a:rPr lang="it-IT" sz="1200" dirty="0" smtClean="0">
                <a:latin typeface="Times New Roman" pitchFamily="18" charset="0"/>
                <a:cs typeface="Times New Roman" pitchFamily="18" charset="0"/>
              </a:rPr>
              <a:t>.  55 - 57</a:t>
            </a:r>
          </a:p>
          <a:p>
            <a:pPr algn="ctr"/>
            <a:r>
              <a:rPr lang="it-IT" sz="1200" i="1" dirty="0" smtClean="0">
                <a:latin typeface="Times New Roman" pitchFamily="18" charset="0"/>
                <a:cs typeface="Times New Roman" pitchFamily="18" charset="0"/>
              </a:rPr>
              <a:t>“e tra 'l piè de la ripa ed essa, in traccia /  </a:t>
            </a:r>
            <a:r>
              <a:rPr lang="it-IT" sz="1200" i="1" dirty="0" err="1" smtClean="0">
                <a:latin typeface="Times New Roman" pitchFamily="18" charset="0"/>
                <a:cs typeface="Times New Roman" pitchFamily="18" charset="0"/>
              </a:rPr>
              <a:t>corrien</a:t>
            </a:r>
            <a:r>
              <a:rPr lang="it-IT" sz="1200" i="1" dirty="0" smtClean="0">
                <a:latin typeface="Times New Roman" pitchFamily="18" charset="0"/>
                <a:cs typeface="Times New Roman" pitchFamily="18" charset="0"/>
              </a:rPr>
              <a:t> centauri, armati di saette, / </a:t>
            </a:r>
          </a:p>
          <a:p>
            <a:pPr algn="ctr"/>
            <a:r>
              <a:rPr lang="it-IT" sz="1200" i="1" dirty="0" smtClean="0">
                <a:latin typeface="Times New Roman" pitchFamily="18" charset="0"/>
                <a:cs typeface="Times New Roman" pitchFamily="18" charset="0"/>
              </a:rPr>
              <a:t>come </a:t>
            </a:r>
            <a:r>
              <a:rPr lang="it-IT" sz="1200" i="1" dirty="0" err="1" smtClean="0">
                <a:latin typeface="Times New Roman" pitchFamily="18" charset="0"/>
                <a:cs typeface="Times New Roman" pitchFamily="18" charset="0"/>
              </a:rPr>
              <a:t>solien</a:t>
            </a:r>
            <a:r>
              <a:rPr lang="it-IT" sz="1200" i="1" dirty="0" smtClean="0">
                <a:latin typeface="Times New Roman" pitchFamily="18" charset="0"/>
                <a:cs typeface="Times New Roman" pitchFamily="18" charset="0"/>
              </a:rPr>
              <a:t> nel mondo andare a caccia”</a:t>
            </a:r>
            <a:endParaRPr lang="it-IT" sz="1200" i="1" dirty="0">
              <a:latin typeface="Times New Roman" pitchFamily="18" charset="0"/>
              <a:cs typeface="Times New Roman" pitchFamily="18" charset="0"/>
            </a:endParaRPr>
          </a:p>
        </p:txBody>
      </p:sp>
      <p:pic>
        <p:nvPicPr>
          <p:cNvPr id="9218" name="Picture 2" descr="H:\7. FOTOGRAFO opere divina commedia olio su tela fronte\1. INFERNO DA FOTO FOTOGRAFO OK 13.02.2021\12 c. INFERNO.JPG"/>
          <p:cNvPicPr>
            <a:picLocks noGrp="1" noChangeAspect="1" noChangeArrowheads="1"/>
          </p:cNvPicPr>
          <p:nvPr>
            <p:ph type="pic" idx="1"/>
          </p:nvPr>
        </p:nvPicPr>
        <p:blipFill>
          <a:blip r:embed="rId2" cstate="print"/>
          <a:srcRect t="813" b="813"/>
          <a:stretch>
            <a:fillRect/>
          </a:stretch>
        </p:blipFill>
        <p:spPr bwMode="auto">
          <a:xfrm>
            <a:off x="1792288" y="620713"/>
            <a:ext cx="5659437" cy="5545137"/>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91680" y="5949280"/>
            <a:ext cx="5486400" cy="648072"/>
          </a:xfrm>
        </p:spPr>
        <p:txBody>
          <a:bodyPr>
            <a:normAutofit fontScale="70000" lnSpcReduction="20000"/>
          </a:bodyPr>
          <a:lstStyle/>
          <a:p>
            <a:pPr algn="ctr"/>
            <a:endParaRPr lang="it-IT" sz="4800" dirty="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endParaRPr lang="it-IT" dirty="0"/>
          </a:p>
          <a:p>
            <a:pPr algn="ctr"/>
            <a:endParaRPr lang="it-IT" dirty="0"/>
          </a:p>
        </p:txBody>
      </p:sp>
      <p:sp>
        <p:nvSpPr>
          <p:cNvPr id="1025" name="Rectangle 1"/>
          <p:cNvSpPr>
            <a:spLocks noGrp="1" noChangeArrowheads="1"/>
          </p:cNvSpPr>
          <p:nvPr>
            <p:ph type="title"/>
          </p:nvPr>
        </p:nvSpPr>
        <p:spPr bwMode="auto">
          <a:xfrm>
            <a:off x="1619672" y="56939"/>
            <a:ext cx="5904655"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Inferno, Canto </a:t>
            </a:r>
            <a:r>
              <a:rPr lang="it-IT" sz="1200" dirty="0" err="1" smtClean="0">
                <a:latin typeface="Times New Roman" pitchFamily="18" charset="0"/>
                <a:cs typeface="Times New Roman" pitchFamily="18" charset="0"/>
              </a:rPr>
              <a:t>XIII°</a:t>
            </a:r>
            <a:r>
              <a:rPr lang="it-IT" sz="1200" b="0" dirty="0" smtClean="0">
                <a:latin typeface="Times New Roman" pitchFamily="18" charset="0"/>
                <a:cs typeface="Times New Roman" pitchFamily="18" charset="0"/>
              </a:rPr>
              <a:t/>
            </a:r>
            <a:br>
              <a:rPr lang="it-IT" sz="12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[ove tratta de l'</a:t>
            </a:r>
            <a:r>
              <a:rPr lang="it-IT" sz="1000" b="0" dirty="0" err="1" smtClean="0">
                <a:latin typeface="Times New Roman" pitchFamily="18" charset="0"/>
                <a:cs typeface="Times New Roman" pitchFamily="18" charset="0"/>
              </a:rPr>
              <a:t>esenzia</a:t>
            </a:r>
            <a:r>
              <a:rPr lang="it-IT" sz="1000" b="0" dirty="0" smtClean="0">
                <a:latin typeface="Times New Roman" pitchFamily="18" charset="0"/>
                <a:cs typeface="Times New Roman" pitchFamily="18" charset="0"/>
              </a:rPr>
              <a:t> del secondo girone ch'è nel settimo </a:t>
            </a:r>
            <a:r>
              <a:rPr lang="it-IT" sz="1000" b="0" dirty="0" err="1" smtClean="0">
                <a:latin typeface="Times New Roman" pitchFamily="18" charset="0"/>
                <a:cs typeface="Times New Roman" pitchFamily="18" charset="0"/>
              </a:rPr>
              <a:t>circulo</a:t>
            </a:r>
            <a:r>
              <a:rPr lang="it-IT" sz="1000" b="0" dirty="0" smtClean="0">
                <a:latin typeface="Times New Roman" pitchFamily="18" charset="0"/>
                <a:cs typeface="Times New Roman" pitchFamily="18" charset="0"/>
              </a:rPr>
              <a:t>, dove punisce coloro ch’ebbero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contra sé medesimi violenta mano, ovvero non uccidendo sé ma guastando  i loro beni.]</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22534" name="Rectangle 6"/>
          <p:cNvSpPr>
            <a:spLocks noChangeArrowheads="1"/>
          </p:cNvSpPr>
          <p:nvPr/>
        </p:nvSpPr>
        <p:spPr bwMode="auto">
          <a:xfrm>
            <a:off x="1835696" y="6203692"/>
            <a:ext cx="5400600"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vv</a:t>
            </a: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37 – 39</a:t>
            </a:r>
            <a:endParaRPr kumimoji="0" lang="it-IT"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…Uomini</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fummo, e or </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siam</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fatti sterpi: /  ben </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dovrebb</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esser la tua man più pia, /</a:t>
            </a:r>
            <a:endParaRPr kumimoji="0" lang="it-IT" sz="1200" b="0" i="1"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se state fossimo anime di serpi».”</a:t>
            </a:r>
            <a:endParaRPr kumimoji="0" lang="it-IT" sz="1200" b="0" i="1"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it-IT"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242" name="Picture 2" descr="H:\7. FOTOGRAFO opere divina commedia olio su tela fronte\1. INFERNO DA FOTO FOTOGRAFO OK 13.02.2021\13 c. INFERNO.JPG"/>
          <p:cNvPicPr>
            <a:picLocks noGrp="1" noChangeAspect="1" noChangeArrowheads="1"/>
          </p:cNvPicPr>
          <p:nvPr>
            <p:ph type="pic" idx="1"/>
          </p:nvPr>
        </p:nvPicPr>
        <p:blipFill>
          <a:blip r:embed="rId2" cstate="print"/>
          <a:srcRect t="772" b="772"/>
          <a:stretch>
            <a:fillRect/>
          </a:stretch>
        </p:blipFill>
        <p:spPr bwMode="auto">
          <a:xfrm>
            <a:off x="1763713" y="692695"/>
            <a:ext cx="5616575" cy="5472609"/>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835696" y="6237312"/>
            <a:ext cx="5400600" cy="620688"/>
          </a:xfrm>
        </p:spPr>
        <p:txBody>
          <a:bodyPr>
            <a:normAutofit fontScale="25000" lnSpcReduction="20000"/>
          </a:bodyPr>
          <a:lstStyle/>
          <a:p>
            <a:pPr algn="ctr"/>
            <a:r>
              <a:rPr lang="it-IT" sz="4800" dirty="0" err="1" smtClean="0">
                <a:latin typeface="Times New Roman" pitchFamily="18" charset="0"/>
                <a:cs typeface="Times New Roman" pitchFamily="18" charset="0"/>
              </a:rPr>
              <a:t>vv</a:t>
            </a:r>
            <a:r>
              <a:rPr lang="it-IT" sz="4800" dirty="0" smtClean="0">
                <a:latin typeface="Times New Roman" pitchFamily="18" charset="0"/>
                <a:cs typeface="Times New Roman" pitchFamily="18" charset="0"/>
              </a:rPr>
              <a:t>. 10 – 12 </a:t>
            </a:r>
          </a:p>
          <a:p>
            <a:pPr algn="ctr"/>
            <a:r>
              <a:rPr lang="it-IT" sz="4800" i="1" dirty="0" smtClean="0">
                <a:latin typeface="Times New Roman" pitchFamily="18" charset="0"/>
                <a:cs typeface="Times New Roman" pitchFamily="18" charset="0"/>
              </a:rPr>
              <a:t>“La dolorosa selva l'è ghirlanda /  intorno, come 'l fosso tristo ad essa; /</a:t>
            </a:r>
          </a:p>
          <a:p>
            <a:pPr algn="ctr"/>
            <a:r>
              <a:rPr lang="it-IT" sz="4800" i="1" dirty="0" smtClean="0">
                <a:latin typeface="Times New Roman" pitchFamily="18" charset="0"/>
                <a:cs typeface="Times New Roman" pitchFamily="18" charset="0"/>
              </a:rPr>
              <a:t> quivi fermammo i passi a randa a randa”</a:t>
            </a:r>
          </a:p>
          <a:p>
            <a:r>
              <a:rPr lang="it-IT" sz="4800" dirty="0" smtClean="0">
                <a:latin typeface="Times New Roman" pitchFamily="18" charset="0"/>
                <a:cs typeface="Times New Roman" pitchFamily="18" charset="0"/>
              </a:rPr>
              <a:t> </a:t>
            </a:r>
          </a:p>
          <a:p>
            <a:pPr algn="ctr"/>
            <a:endParaRPr lang="it-IT" sz="4800" dirty="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endParaRPr lang="it-IT" dirty="0"/>
          </a:p>
          <a:p>
            <a:pPr algn="ctr"/>
            <a:endParaRPr lang="it-IT" dirty="0"/>
          </a:p>
        </p:txBody>
      </p:sp>
      <p:sp>
        <p:nvSpPr>
          <p:cNvPr id="1025" name="Rectangle 1"/>
          <p:cNvSpPr>
            <a:spLocks noGrp="1" noChangeArrowheads="1"/>
          </p:cNvSpPr>
          <p:nvPr>
            <p:ph type="title"/>
          </p:nvPr>
        </p:nvSpPr>
        <p:spPr bwMode="auto">
          <a:xfrm>
            <a:off x="971600" y="-14985"/>
            <a:ext cx="6984776"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Inferno, Canto </a:t>
            </a:r>
            <a:r>
              <a:rPr lang="it-IT" sz="1200" dirty="0" err="1" smtClean="0">
                <a:latin typeface="Times New Roman" pitchFamily="18" charset="0"/>
                <a:cs typeface="Times New Roman" pitchFamily="18" charset="0"/>
              </a:rPr>
              <a:t>XIV°</a:t>
            </a:r>
            <a:r>
              <a:rPr lang="it-IT" sz="1000" dirty="0" smtClean="0">
                <a:latin typeface="Times New Roman" pitchFamily="18" charset="0"/>
                <a:cs typeface="Times New Roman" pitchFamily="18" charset="0"/>
              </a:rPr>
              <a:t/>
            </a:r>
            <a:br>
              <a:rPr lang="it-IT" sz="100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[ove tratta de la qualità del terzo girone, contento nel settimo </a:t>
            </a:r>
            <a:r>
              <a:rPr lang="it-IT" sz="1000" b="0" dirty="0" err="1" smtClean="0">
                <a:latin typeface="Times New Roman" pitchFamily="18" charset="0"/>
                <a:cs typeface="Times New Roman" pitchFamily="18" charset="0"/>
              </a:rPr>
              <a:t>circulo</a:t>
            </a:r>
            <a:r>
              <a:rPr lang="it-IT" sz="1000" b="0" dirty="0" smtClean="0">
                <a:latin typeface="Times New Roman" pitchFamily="18" charset="0"/>
                <a:cs typeface="Times New Roman" pitchFamily="18" charset="0"/>
              </a:rPr>
              <a:t>; e quivi si puniscono coloro che fanno forza ne la </a:t>
            </a:r>
            <a:r>
              <a:rPr lang="it-IT" sz="1000" b="0" dirty="0" err="1" smtClean="0">
                <a:latin typeface="Times New Roman" pitchFamily="18" charset="0"/>
                <a:cs typeface="Times New Roman" pitchFamily="18" charset="0"/>
              </a:rPr>
              <a:t>deitade</a:t>
            </a:r>
            <a:r>
              <a:rPr lang="it-IT" sz="1000" b="0" dirty="0" smtClean="0">
                <a:latin typeface="Times New Roman" pitchFamily="18" charset="0"/>
                <a:cs typeface="Times New Roman" pitchFamily="18" charset="0"/>
              </a:rPr>
              <a:t>, negando e bestemmiando quella; e nomina qui </a:t>
            </a:r>
            <a:r>
              <a:rPr lang="it-IT" sz="1000" b="0" dirty="0" err="1" smtClean="0">
                <a:latin typeface="Times New Roman" pitchFamily="18" charset="0"/>
                <a:cs typeface="Times New Roman" pitchFamily="18" charset="0"/>
              </a:rPr>
              <a:t>spezialmente</a:t>
            </a:r>
            <a:r>
              <a:rPr lang="it-IT" sz="1000" b="0" dirty="0" smtClean="0">
                <a:latin typeface="Times New Roman" pitchFamily="18" charset="0"/>
                <a:cs typeface="Times New Roman" pitchFamily="18" charset="0"/>
              </a:rPr>
              <a:t>  il re </a:t>
            </a:r>
            <a:r>
              <a:rPr lang="it-IT" sz="1000" b="0" dirty="0" err="1" smtClean="0">
                <a:latin typeface="Times New Roman" pitchFamily="18" charset="0"/>
                <a:cs typeface="Times New Roman" pitchFamily="18" charset="0"/>
              </a:rPr>
              <a:t>Capaneo</a:t>
            </a:r>
            <a:r>
              <a:rPr lang="it-IT" sz="1000" b="0" dirty="0" smtClean="0">
                <a:latin typeface="Times New Roman" pitchFamily="18" charset="0"/>
                <a:cs typeface="Times New Roman" pitchFamily="18" charset="0"/>
              </a:rPr>
              <a:t> scelleratissimo in questo </a:t>
            </a:r>
            <a:r>
              <a:rPr lang="it-IT" sz="1000" b="0" dirty="0" err="1" smtClean="0">
                <a:latin typeface="Times New Roman" pitchFamily="18" charset="0"/>
                <a:cs typeface="Times New Roman" pitchFamily="18" charset="0"/>
              </a:rPr>
              <a:t>preditto</a:t>
            </a:r>
            <a:r>
              <a:rPr lang="it-IT" sz="1000" b="0" dirty="0" smtClean="0">
                <a:latin typeface="Times New Roman" pitchFamily="18" charset="0"/>
                <a:cs typeface="Times New Roman" pitchFamily="18" charset="0"/>
              </a:rPr>
              <a:t> peccato.] </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11267" name="Picture 3" descr="H:\7. FOTOGRAFO opere divina commedia olio su tela fronte\1. INFERNO DA FOTO FOTOGRAFO OK 13.02.2021\14 c. INFERNO.JPG"/>
          <p:cNvPicPr>
            <a:picLocks noGrp="1" noChangeAspect="1" noChangeArrowheads="1"/>
          </p:cNvPicPr>
          <p:nvPr>
            <p:ph type="pic" idx="1"/>
          </p:nvPr>
        </p:nvPicPr>
        <p:blipFill>
          <a:blip r:embed="rId2" cstate="print"/>
          <a:srcRect t="727" b="727"/>
          <a:stretch>
            <a:fillRect/>
          </a:stretch>
        </p:blipFill>
        <p:spPr bwMode="auto">
          <a:xfrm>
            <a:off x="1692275" y="620713"/>
            <a:ext cx="5688013" cy="5616575"/>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91680" y="6237312"/>
            <a:ext cx="5616624" cy="360040"/>
          </a:xfrm>
        </p:spPr>
        <p:txBody>
          <a:bodyPr>
            <a:normAutofit fontScale="25000" lnSpcReduction="20000"/>
          </a:bodyPr>
          <a:lstStyle/>
          <a:p>
            <a:pPr algn="ctr"/>
            <a:r>
              <a:rPr lang="it-IT" sz="4800" dirty="0" smtClean="0">
                <a:latin typeface="Times New Roman" pitchFamily="18" charset="0"/>
                <a:cs typeface="Times New Roman" pitchFamily="18" charset="0"/>
              </a:rPr>
              <a:t> </a:t>
            </a:r>
            <a:r>
              <a:rPr lang="it-IT" sz="4800" dirty="0" err="1" smtClean="0">
                <a:latin typeface="Times New Roman" pitchFamily="18" charset="0"/>
                <a:cs typeface="Times New Roman" pitchFamily="18" charset="0"/>
              </a:rPr>
              <a:t>vv</a:t>
            </a:r>
            <a:r>
              <a:rPr lang="it-IT" sz="4800" dirty="0" smtClean="0">
                <a:latin typeface="Times New Roman" pitchFamily="18" charset="0"/>
                <a:cs typeface="Times New Roman" pitchFamily="18" charset="0"/>
              </a:rPr>
              <a:t>. 16 – 18</a:t>
            </a:r>
          </a:p>
          <a:p>
            <a:pPr algn="ctr"/>
            <a:r>
              <a:rPr lang="it-IT" sz="4800" i="1" dirty="0" smtClean="0">
                <a:latin typeface="Times New Roman" pitchFamily="18" charset="0"/>
                <a:cs typeface="Times New Roman" pitchFamily="18" charset="0"/>
              </a:rPr>
              <a:t>“quando incontrammo d'anime una schiera / che </a:t>
            </a:r>
            <a:r>
              <a:rPr lang="it-IT" sz="4800" i="1" dirty="0" err="1" smtClean="0">
                <a:latin typeface="Times New Roman" pitchFamily="18" charset="0"/>
                <a:cs typeface="Times New Roman" pitchFamily="18" charset="0"/>
              </a:rPr>
              <a:t>venian</a:t>
            </a:r>
            <a:r>
              <a:rPr lang="it-IT" sz="4800" i="1" dirty="0" smtClean="0">
                <a:latin typeface="Times New Roman" pitchFamily="18" charset="0"/>
                <a:cs typeface="Times New Roman" pitchFamily="18" charset="0"/>
              </a:rPr>
              <a:t> lungo l'argine, e ciascuna /</a:t>
            </a:r>
          </a:p>
          <a:p>
            <a:pPr algn="ctr"/>
            <a:r>
              <a:rPr lang="it-IT" sz="4800" i="1" dirty="0" smtClean="0">
                <a:latin typeface="Times New Roman" pitchFamily="18" charset="0"/>
                <a:cs typeface="Times New Roman" pitchFamily="18" charset="0"/>
              </a:rPr>
              <a:t>ci riguardava come </a:t>
            </a:r>
            <a:r>
              <a:rPr lang="it-IT" sz="4800" i="1" dirty="0" err="1" smtClean="0">
                <a:latin typeface="Times New Roman" pitchFamily="18" charset="0"/>
                <a:cs typeface="Times New Roman" pitchFamily="18" charset="0"/>
              </a:rPr>
              <a:t>suol</a:t>
            </a:r>
            <a:r>
              <a:rPr lang="it-IT" sz="4800" i="1" dirty="0" smtClean="0">
                <a:latin typeface="Times New Roman" pitchFamily="18" charset="0"/>
                <a:cs typeface="Times New Roman" pitchFamily="18" charset="0"/>
              </a:rPr>
              <a:t> da sera”</a:t>
            </a:r>
          </a:p>
          <a:p>
            <a:pPr algn="ctr"/>
            <a:r>
              <a:rPr lang="it-IT" sz="4800" dirty="0" smtClean="0">
                <a:latin typeface="Times New Roman" pitchFamily="18" charset="0"/>
                <a:cs typeface="Times New Roman" pitchFamily="18" charset="0"/>
              </a:rPr>
              <a:t> </a:t>
            </a:r>
          </a:p>
          <a:p>
            <a:pPr algn="ctr"/>
            <a:endParaRPr lang="it-IT" sz="4800" dirty="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pPr algn="ctr"/>
            <a:endParaRPr lang="it-IT" dirty="0"/>
          </a:p>
          <a:p>
            <a:pPr algn="ctr"/>
            <a:endParaRPr lang="it-IT" dirty="0"/>
          </a:p>
        </p:txBody>
      </p:sp>
      <p:sp>
        <p:nvSpPr>
          <p:cNvPr id="1025" name="Rectangle 1"/>
          <p:cNvSpPr>
            <a:spLocks noGrp="1" noChangeArrowheads="1"/>
          </p:cNvSpPr>
          <p:nvPr>
            <p:ph type="title"/>
          </p:nvPr>
        </p:nvSpPr>
        <p:spPr bwMode="auto">
          <a:xfrm>
            <a:off x="1475657" y="148306"/>
            <a:ext cx="619268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Inferno, Canto </a:t>
            </a:r>
            <a:r>
              <a:rPr lang="it-IT" sz="1200" dirty="0" err="1" smtClean="0">
                <a:latin typeface="Times New Roman" pitchFamily="18" charset="0"/>
                <a:cs typeface="Times New Roman" pitchFamily="18" charset="0"/>
              </a:rPr>
              <a:t>XV°</a:t>
            </a:r>
            <a:r>
              <a:rPr lang="it-IT" sz="1200" dirty="0" smtClean="0">
                <a:latin typeface="Times New Roman" pitchFamily="18" charset="0"/>
                <a:cs typeface="Times New Roman" pitchFamily="18" charset="0"/>
              </a:rPr>
              <a:t/>
            </a:r>
            <a:br>
              <a:rPr lang="it-IT" sz="120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[ove tratta di quello medesimo girone e di quello medesimo cerchio; e qui sono puniti coloro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che fanno forza ne la </a:t>
            </a:r>
            <a:r>
              <a:rPr lang="it-IT" sz="1000" b="0" dirty="0" err="1" smtClean="0">
                <a:latin typeface="Times New Roman" pitchFamily="18" charset="0"/>
                <a:cs typeface="Times New Roman" pitchFamily="18" charset="0"/>
              </a:rPr>
              <a:t>deitade</a:t>
            </a:r>
            <a:r>
              <a:rPr lang="it-IT" sz="1000" b="0" dirty="0" smtClean="0">
                <a:latin typeface="Times New Roman" pitchFamily="18" charset="0"/>
                <a:cs typeface="Times New Roman" pitchFamily="18" charset="0"/>
              </a:rPr>
              <a:t>, spregiando natura e sua </a:t>
            </a:r>
            <a:r>
              <a:rPr lang="it-IT" sz="1000" b="0" dirty="0" err="1" smtClean="0">
                <a:latin typeface="Times New Roman" pitchFamily="18" charset="0"/>
                <a:cs typeface="Times New Roman" pitchFamily="18" charset="0"/>
              </a:rPr>
              <a:t>bontade</a:t>
            </a:r>
            <a:r>
              <a:rPr lang="it-IT" sz="1000" b="0" dirty="0" smtClean="0">
                <a:latin typeface="Times New Roman" pitchFamily="18" charset="0"/>
                <a:cs typeface="Times New Roman" pitchFamily="18" charset="0"/>
              </a:rPr>
              <a:t>, sì come sono li </a:t>
            </a:r>
            <a:r>
              <a:rPr lang="it-IT" sz="1000" b="0" dirty="0" err="1" smtClean="0">
                <a:latin typeface="Times New Roman" pitchFamily="18" charset="0"/>
                <a:cs typeface="Times New Roman" pitchFamily="18" charset="0"/>
              </a:rPr>
              <a:t>soddomiti</a:t>
            </a:r>
            <a:r>
              <a:rPr lang="it-IT" sz="1000" b="0" dirty="0" smtClean="0">
                <a:latin typeface="Times New Roman" pitchFamily="18" charset="0"/>
                <a:cs typeface="Times New Roman" pitchFamily="18" charset="0"/>
              </a:rPr>
              <a:t>.] </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12290" name="Picture 2" descr="H:\7. FOTOGRAFO opere divina commedia olio su tela fronte\1. INFERNO DA FOTO FOTOGRAFO OK 13.02.2021\15 c. INFERNO.JPG"/>
          <p:cNvPicPr>
            <a:picLocks noGrp="1" noChangeAspect="1" noChangeArrowheads="1"/>
          </p:cNvPicPr>
          <p:nvPr>
            <p:ph type="pic" idx="1"/>
          </p:nvPr>
        </p:nvPicPr>
        <p:blipFill>
          <a:blip r:embed="rId2" cstate="print"/>
          <a:srcRect t="1282" b="1282"/>
          <a:stretch>
            <a:fillRect/>
          </a:stretch>
        </p:blipFill>
        <p:spPr bwMode="auto">
          <a:xfrm>
            <a:off x="1792288" y="765175"/>
            <a:ext cx="5588000" cy="5472113"/>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91680" y="5949280"/>
            <a:ext cx="5486400" cy="648072"/>
          </a:xfrm>
        </p:spPr>
        <p:txBody>
          <a:bodyPr>
            <a:normAutofit fontScale="70000" lnSpcReduction="20000"/>
          </a:bodyPr>
          <a:lstStyle/>
          <a:p>
            <a:pPr algn="ctr"/>
            <a:endParaRPr lang="it-IT" sz="4800" dirty="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endParaRPr lang="it-IT" dirty="0"/>
          </a:p>
          <a:p>
            <a:pPr algn="ctr"/>
            <a:endParaRPr lang="it-IT" dirty="0"/>
          </a:p>
        </p:txBody>
      </p:sp>
      <p:sp>
        <p:nvSpPr>
          <p:cNvPr id="1025" name="Rectangle 1"/>
          <p:cNvSpPr>
            <a:spLocks noGrp="1" noChangeArrowheads="1"/>
          </p:cNvSpPr>
          <p:nvPr>
            <p:ph type="title"/>
          </p:nvPr>
        </p:nvSpPr>
        <p:spPr bwMode="auto">
          <a:xfrm>
            <a:off x="1763687" y="93487"/>
            <a:ext cx="5472609"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Inferno, Canto </a:t>
            </a:r>
            <a:r>
              <a:rPr lang="it-IT" sz="1200" dirty="0" err="1" smtClean="0">
                <a:latin typeface="Times New Roman" pitchFamily="18" charset="0"/>
                <a:cs typeface="Times New Roman" pitchFamily="18" charset="0"/>
              </a:rPr>
              <a:t>XVI°</a:t>
            </a:r>
            <a:r>
              <a:rPr lang="it-IT" sz="1200" b="0" dirty="0" smtClean="0">
                <a:latin typeface="Times New Roman" pitchFamily="18" charset="0"/>
                <a:cs typeface="Times New Roman" pitchFamily="18" charset="0"/>
              </a:rPr>
              <a:t/>
            </a:r>
            <a:br>
              <a:rPr lang="it-IT" sz="1200" b="0" dirty="0" smtClean="0">
                <a:latin typeface="Times New Roman" pitchFamily="18" charset="0"/>
                <a:cs typeface="Times New Roman" pitchFamily="18" charset="0"/>
              </a:rPr>
            </a:br>
            <a:r>
              <a:rPr lang="it-IT" sz="1200" b="0" dirty="0" smtClean="0">
                <a:latin typeface="Times New Roman" pitchFamily="18" charset="0"/>
                <a:cs typeface="Times New Roman" pitchFamily="18" charset="0"/>
              </a:rPr>
              <a:t>[</a:t>
            </a:r>
            <a:r>
              <a:rPr lang="it-IT" sz="1000" b="0" dirty="0" smtClean="0">
                <a:latin typeface="Times New Roman" pitchFamily="18" charset="0"/>
                <a:cs typeface="Times New Roman" pitchFamily="18" charset="0"/>
              </a:rPr>
              <a:t>ove tratta di quello medesimo girone e di quello medesimo cerchio e di quello medesimo peccato.]</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19457" name="Rectangle 1"/>
          <p:cNvSpPr>
            <a:spLocks noChangeArrowheads="1"/>
          </p:cNvSpPr>
          <p:nvPr/>
        </p:nvSpPr>
        <p:spPr bwMode="auto">
          <a:xfrm>
            <a:off x="1763688" y="6154392"/>
            <a:ext cx="547260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it-IT" sz="12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vv</a:t>
            </a: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1 – 3</a:t>
            </a:r>
            <a:endParaRPr kumimoji="0" lang="it-IT"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“Già era in loco onde s'</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udia</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'l rimbombo / de l'acqua che </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cadea</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ne l'altro giro, /</a:t>
            </a:r>
            <a:endParaRPr kumimoji="0" lang="it-IT" sz="1200" b="0" i="1"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simile a quel che l'arnie fanno rombo,”</a:t>
            </a:r>
            <a:endParaRPr kumimoji="0" lang="it-IT" sz="1200" b="0" i="1"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it-IT"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3314" name="Picture 2" descr="H:\7. FOTOGRAFO opere divina commedia olio su tela fronte\1. INFERNO DA FOTO FOTOGRAFO OK 13.02.2021\16 c. INFERNO.JPG"/>
          <p:cNvPicPr>
            <a:picLocks noGrp="1" noChangeAspect="1" noChangeArrowheads="1"/>
          </p:cNvPicPr>
          <p:nvPr>
            <p:ph type="pic" idx="1"/>
          </p:nvPr>
        </p:nvPicPr>
        <p:blipFill>
          <a:blip r:embed="rId2" cstate="print"/>
          <a:srcRect t="362" b="362"/>
          <a:stretch>
            <a:fillRect/>
          </a:stretch>
        </p:blipFill>
        <p:spPr bwMode="auto">
          <a:xfrm>
            <a:off x="1691680" y="612775"/>
            <a:ext cx="5688608" cy="5553075"/>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251520" y="20174"/>
            <a:ext cx="8568952"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Inferno, Canto </a:t>
            </a:r>
            <a:r>
              <a:rPr lang="it-IT" sz="1200" dirty="0" err="1" smtClean="0">
                <a:latin typeface="Times New Roman" pitchFamily="18" charset="0"/>
                <a:cs typeface="Times New Roman" pitchFamily="18" charset="0"/>
              </a:rPr>
              <a:t>XVII°</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[nel quale si tratta del </a:t>
            </a:r>
            <a:r>
              <a:rPr lang="it-IT" sz="1000" b="0" dirty="0" err="1" smtClean="0">
                <a:latin typeface="Times New Roman" pitchFamily="18" charset="0"/>
                <a:cs typeface="Times New Roman" pitchFamily="18" charset="0"/>
              </a:rPr>
              <a:t>discendimento</a:t>
            </a:r>
            <a:r>
              <a:rPr lang="it-IT" sz="1000" b="0" dirty="0" smtClean="0">
                <a:latin typeface="Times New Roman" pitchFamily="18" charset="0"/>
                <a:cs typeface="Times New Roman" pitchFamily="18" charset="0"/>
              </a:rPr>
              <a:t> nel luogo detto </a:t>
            </a:r>
            <a:r>
              <a:rPr lang="it-IT" sz="1000" b="0" dirty="0" err="1" smtClean="0">
                <a:latin typeface="Times New Roman" pitchFamily="18" charset="0"/>
                <a:cs typeface="Times New Roman" pitchFamily="18" charset="0"/>
              </a:rPr>
              <a:t>Malebolge</a:t>
            </a:r>
            <a:r>
              <a:rPr lang="it-IT" sz="1000" b="0" dirty="0" smtClean="0">
                <a:latin typeface="Times New Roman" pitchFamily="18" charset="0"/>
                <a:cs typeface="Times New Roman" pitchFamily="18" charset="0"/>
              </a:rPr>
              <a:t>, che è l'ottavo cerchio de l'inferno; ancora fa proemio alquanto di quelli che sono nel settimo </a:t>
            </a:r>
            <a:r>
              <a:rPr lang="it-IT" sz="1000" b="0" dirty="0" err="1" smtClean="0">
                <a:latin typeface="Times New Roman" pitchFamily="18" charset="0"/>
                <a:cs typeface="Times New Roman" pitchFamily="18" charset="0"/>
              </a:rPr>
              <a:t>circulo</a:t>
            </a:r>
            <a:r>
              <a:rPr lang="it-IT" sz="1000" b="0" dirty="0" smtClean="0">
                <a:latin typeface="Times New Roman" pitchFamily="18" charset="0"/>
                <a:cs typeface="Times New Roman" pitchFamily="18" charset="0"/>
              </a:rPr>
              <a:t>; e quivi si </a:t>
            </a:r>
            <a:r>
              <a:rPr lang="it-IT" sz="1000" b="0" dirty="0" err="1" smtClean="0">
                <a:latin typeface="Times New Roman" pitchFamily="18" charset="0"/>
                <a:cs typeface="Times New Roman" pitchFamily="18" charset="0"/>
              </a:rPr>
              <a:t>truova</a:t>
            </a:r>
            <a:r>
              <a:rPr lang="it-IT" sz="1000" b="0" dirty="0" smtClean="0">
                <a:latin typeface="Times New Roman" pitchFamily="18" charset="0"/>
                <a:cs typeface="Times New Roman" pitchFamily="18" charset="0"/>
              </a:rPr>
              <a:t> il demonio </a:t>
            </a:r>
            <a:r>
              <a:rPr lang="it-IT" sz="1000" b="0" dirty="0" err="1" smtClean="0">
                <a:latin typeface="Times New Roman" pitchFamily="18" charset="0"/>
                <a:cs typeface="Times New Roman" pitchFamily="18" charset="0"/>
              </a:rPr>
              <a:t>Gerione</a:t>
            </a:r>
            <a:r>
              <a:rPr lang="it-IT" sz="1000" b="0" dirty="0" smtClean="0">
                <a:latin typeface="Times New Roman" pitchFamily="18" charset="0"/>
                <a:cs typeface="Times New Roman" pitchFamily="18" charset="0"/>
              </a:rPr>
              <a:t> sopra '1 quale </a:t>
            </a:r>
            <a:r>
              <a:rPr lang="it-IT" sz="1000" b="0" dirty="0" err="1" smtClean="0">
                <a:latin typeface="Times New Roman" pitchFamily="18" charset="0"/>
                <a:cs typeface="Times New Roman" pitchFamily="18" charset="0"/>
              </a:rPr>
              <a:t>passaro</a:t>
            </a:r>
            <a:r>
              <a:rPr lang="it-IT" sz="1000" b="0" dirty="0" smtClean="0">
                <a:latin typeface="Times New Roman" pitchFamily="18" charset="0"/>
                <a:cs typeface="Times New Roman" pitchFamily="18" charset="0"/>
              </a:rPr>
              <a:t> il fiume; e quivi parlò Dante ad alcuni prestatori e usurai del settimo cerchio.] </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18433" name="Rectangle 1"/>
          <p:cNvSpPr>
            <a:spLocks noGrp="1" noChangeArrowheads="1"/>
          </p:cNvSpPr>
          <p:nvPr>
            <p:ph type="body" sz="half" idx="2"/>
          </p:nvPr>
        </p:nvSpPr>
        <p:spPr bwMode="auto">
          <a:xfrm>
            <a:off x="1691680" y="6210378"/>
            <a:ext cx="5904655"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vv</a:t>
            </a: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118 – 120 </a:t>
            </a:r>
          </a:p>
          <a:p>
            <a:pPr algn="ctr">
              <a:spcBef>
                <a:spcPts val="0"/>
              </a:spcBef>
            </a:pPr>
            <a:r>
              <a:rPr lang="it-IT" sz="1200" i="1" dirty="0" smtClean="0">
                <a:latin typeface="Times New Roman" pitchFamily="18" charset="0"/>
                <a:cs typeface="Times New Roman" pitchFamily="18" charset="0"/>
              </a:rPr>
              <a:t>“Io </a:t>
            </a:r>
            <a:r>
              <a:rPr lang="it-IT" sz="1200" i="1" dirty="0" err="1" smtClean="0">
                <a:latin typeface="Times New Roman" pitchFamily="18" charset="0"/>
                <a:cs typeface="Times New Roman" pitchFamily="18" charset="0"/>
              </a:rPr>
              <a:t>sentia</a:t>
            </a:r>
            <a:r>
              <a:rPr lang="it-IT" sz="1200" i="1" dirty="0" smtClean="0">
                <a:latin typeface="Times New Roman" pitchFamily="18" charset="0"/>
                <a:cs typeface="Times New Roman" pitchFamily="18" charset="0"/>
              </a:rPr>
              <a:t> già da la man destra il gorgo / far sotto noi un orribile scroscio, /</a:t>
            </a:r>
          </a:p>
          <a:p>
            <a:pPr algn="ctr">
              <a:spcBef>
                <a:spcPts val="0"/>
              </a:spcBef>
            </a:pPr>
            <a:r>
              <a:rPr lang="it-IT" sz="1200" i="1" dirty="0" smtClean="0">
                <a:latin typeface="Times New Roman" pitchFamily="18" charset="0"/>
                <a:cs typeface="Times New Roman" pitchFamily="18" charset="0"/>
              </a:rPr>
              <a:t> per che con li occhi 'n giù la testa sporgo.”</a:t>
            </a:r>
            <a:endParaRPr kumimoji="0" lang="it-IT" sz="1200" b="0" i="1"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it-IT" sz="1800" b="0" i="1" u="none" strike="noStrike" cap="none" normalizeH="0" baseline="0" dirty="0" smtClean="0">
              <a:ln>
                <a:noFill/>
              </a:ln>
              <a:solidFill>
                <a:schemeClr val="tx1"/>
              </a:solidFill>
              <a:effectLst/>
              <a:latin typeface="Arial" pitchFamily="34" charset="0"/>
              <a:cs typeface="Arial" pitchFamily="34" charset="0"/>
            </a:endParaRPr>
          </a:p>
        </p:txBody>
      </p:sp>
      <p:pic>
        <p:nvPicPr>
          <p:cNvPr id="14338" name="Picture 2" descr="H:\7. FOTOGRAFO opere divina commedia olio su tela fronte\1. INFERNO DA FOTO FOTOGRAFO OK 13.02.2021\17 c. INFERNO.JPG"/>
          <p:cNvPicPr>
            <a:picLocks noGrp="1" noChangeAspect="1" noChangeArrowheads="1"/>
          </p:cNvPicPr>
          <p:nvPr>
            <p:ph type="pic" idx="1"/>
          </p:nvPr>
        </p:nvPicPr>
        <p:blipFill>
          <a:blip r:embed="rId2" cstate="print"/>
          <a:srcRect l="420" r="420"/>
          <a:stretch>
            <a:fillRect/>
          </a:stretch>
        </p:blipFill>
        <p:spPr bwMode="auto">
          <a:xfrm>
            <a:off x="1691681" y="612775"/>
            <a:ext cx="5688608" cy="5624513"/>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91680" y="5805264"/>
            <a:ext cx="5486400" cy="792088"/>
          </a:xfrm>
        </p:spPr>
        <p:txBody>
          <a:bodyPr>
            <a:normAutofit fontScale="85000" lnSpcReduction="20000"/>
          </a:bodyPr>
          <a:lstStyle/>
          <a:p>
            <a:pPr algn="ctr"/>
            <a:endParaRPr lang="it-IT" sz="4800" dirty="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endParaRPr lang="it-IT" dirty="0"/>
          </a:p>
          <a:p>
            <a:pPr algn="ctr"/>
            <a:endParaRPr lang="it-IT" dirty="0"/>
          </a:p>
        </p:txBody>
      </p:sp>
      <p:sp>
        <p:nvSpPr>
          <p:cNvPr id="1025" name="Rectangle 1"/>
          <p:cNvSpPr>
            <a:spLocks noGrp="1" noChangeArrowheads="1"/>
          </p:cNvSpPr>
          <p:nvPr>
            <p:ph type="title"/>
          </p:nvPr>
        </p:nvSpPr>
        <p:spPr bwMode="auto">
          <a:xfrm>
            <a:off x="899592" y="25471"/>
            <a:ext cx="7056784"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Inferno, Canto </a:t>
            </a:r>
            <a:r>
              <a:rPr lang="it-IT" sz="1200" dirty="0" err="1" smtClean="0">
                <a:latin typeface="Times New Roman" pitchFamily="18" charset="0"/>
                <a:cs typeface="Times New Roman" pitchFamily="18" charset="0"/>
              </a:rPr>
              <a:t>XVIII°</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[ove si descrive come è fatto il luogo di </a:t>
            </a:r>
            <a:r>
              <a:rPr lang="it-IT" sz="1000" b="0" dirty="0" err="1" smtClean="0">
                <a:latin typeface="Times New Roman" pitchFamily="18" charset="0"/>
                <a:cs typeface="Times New Roman" pitchFamily="18" charset="0"/>
              </a:rPr>
              <a:t>Malebolge</a:t>
            </a:r>
            <a:r>
              <a:rPr lang="it-IT" sz="1000" b="0" dirty="0" smtClean="0">
                <a:latin typeface="Times New Roman" pitchFamily="18" charset="0"/>
                <a:cs typeface="Times New Roman" pitchFamily="18" charset="0"/>
              </a:rPr>
              <a:t> e tratta de' ruffiani e ingannatori e lusinghieri, ove </a:t>
            </a:r>
            <a:r>
              <a:rPr lang="it-IT" sz="1000" b="0" dirty="0" err="1" smtClean="0">
                <a:latin typeface="Times New Roman" pitchFamily="18" charset="0"/>
                <a:cs typeface="Times New Roman" pitchFamily="18" charset="0"/>
              </a:rPr>
              <a:t>dinomina</a:t>
            </a:r>
            <a:r>
              <a:rPr lang="it-IT" sz="1000" b="0" dirty="0" smtClean="0">
                <a:latin typeface="Times New Roman" pitchFamily="18" charset="0"/>
                <a:cs typeface="Times New Roman" pitchFamily="18" charset="0"/>
              </a:rPr>
              <a:t> in questa setta messer </a:t>
            </a:r>
            <a:r>
              <a:rPr lang="it-IT" sz="1000" b="0" dirty="0" err="1" smtClean="0">
                <a:latin typeface="Times New Roman" pitchFamily="18" charset="0"/>
                <a:cs typeface="Times New Roman" pitchFamily="18" charset="0"/>
              </a:rPr>
              <a:t>Venedico</a:t>
            </a:r>
            <a:r>
              <a:rPr lang="it-IT" sz="1000" b="0" dirty="0" smtClean="0">
                <a:latin typeface="Times New Roman" pitchFamily="18" charset="0"/>
                <a:cs typeface="Times New Roman" pitchFamily="18" charset="0"/>
              </a:rPr>
              <a:t> </a:t>
            </a:r>
            <a:r>
              <a:rPr lang="it-IT" sz="1000" b="0" dirty="0" err="1" smtClean="0">
                <a:latin typeface="Times New Roman" pitchFamily="18" charset="0"/>
                <a:cs typeface="Times New Roman" pitchFamily="18" charset="0"/>
              </a:rPr>
              <a:t>Caccianemico</a:t>
            </a:r>
            <a:r>
              <a:rPr lang="it-IT" sz="1000" b="0" dirty="0" smtClean="0">
                <a:latin typeface="Times New Roman" pitchFamily="18" charset="0"/>
                <a:cs typeface="Times New Roman" pitchFamily="18" charset="0"/>
              </a:rPr>
              <a:t> da Bologna e Giasone greco e Alessio de li Interminelli da Lucca, e tratta come sono state loro pene.]</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17409" name="Rectangle 1"/>
          <p:cNvSpPr>
            <a:spLocks noChangeArrowheads="1"/>
          </p:cNvSpPr>
          <p:nvPr/>
        </p:nvSpPr>
        <p:spPr bwMode="auto">
          <a:xfrm>
            <a:off x="1619672" y="6187004"/>
            <a:ext cx="5832648"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vv</a:t>
            </a: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7 – 9</a:t>
            </a: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“Quel cinghio che rimane </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adunque</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è tondo /  tra 'l pozzo e 'l piè de l'alta ripa dura, /</a:t>
            </a:r>
            <a:endParaRPr kumimoji="0" lang="it-IT" sz="1200" b="0" i="1"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e ha distinto in dieci valli il fondo.”</a:t>
            </a:r>
            <a:endParaRPr kumimoji="0" lang="it-IT" sz="1200" b="0" i="1"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15362" name="Picture 2" descr="H:\7. FOTOGRAFO opere divina commedia olio su tela fronte\1. INFERNO DA FOTO FOTOGRAFO OK 13.02.2021\18 c. INFERNO.JPG"/>
          <p:cNvPicPr>
            <a:picLocks noGrp="1" noChangeAspect="1" noChangeArrowheads="1"/>
          </p:cNvPicPr>
          <p:nvPr>
            <p:ph type="pic" idx="1"/>
          </p:nvPr>
        </p:nvPicPr>
        <p:blipFill>
          <a:blip r:embed="rId2" cstate="print"/>
          <a:srcRect t="444" b="444"/>
          <a:stretch>
            <a:fillRect/>
          </a:stretch>
        </p:blipFill>
        <p:spPr bwMode="auto">
          <a:xfrm>
            <a:off x="1792288" y="612775"/>
            <a:ext cx="5659437" cy="5553075"/>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rot="10800000" flipV="1">
            <a:off x="1187624" y="0"/>
            <a:ext cx="6840760" cy="620688"/>
          </a:xfrm>
        </p:spPr>
        <p:txBody>
          <a:bodyPr>
            <a:normAutofit fontScale="90000"/>
          </a:bodyPr>
          <a:lstStyle/>
          <a:p>
            <a:pPr algn="ctr"/>
            <a:r>
              <a:rPr lang="it-IT" sz="1000" smtClean="0">
                <a:latin typeface="Times New Roman" pitchFamily="18" charset="0"/>
                <a:cs typeface="Times New Roman" pitchFamily="18" charset="0"/>
              </a:rPr>
              <a:t> </a:t>
            </a:r>
            <a:br>
              <a:rPr lang="it-IT" sz="1000" smtClean="0">
                <a:latin typeface="Times New Roman" pitchFamily="18" charset="0"/>
                <a:cs typeface="Times New Roman" pitchFamily="18" charset="0"/>
              </a:rPr>
            </a:br>
            <a:r>
              <a:rPr lang="it-IT" sz="1000" smtClean="0">
                <a:latin typeface="Times New Roman" pitchFamily="18" charset="0"/>
                <a:cs typeface="Times New Roman" pitchFamily="18" charset="0"/>
              </a:rPr>
              <a:t/>
            </a:r>
            <a:br>
              <a:rPr lang="it-IT" sz="1000" smtClean="0">
                <a:latin typeface="Times New Roman" pitchFamily="18" charset="0"/>
                <a:cs typeface="Times New Roman" pitchFamily="18" charset="0"/>
              </a:rPr>
            </a:br>
            <a:r>
              <a:rPr lang="it-IT" sz="1000" smtClean="0">
                <a:latin typeface="Times New Roman" pitchFamily="18" charset="0"/>
                <a:cs typeface="Times New Roman" pitchFamily="18" charset="0"/>
              </a:rPr>
              <a:t/>
            </a:r>
            <a:br>
              <a:rPr lang="it-IT" sz="1000" smtClean="0">
                <a:latin typeface="Times New Roman" pitchFamily="18" charset="0"/>
                <a:cs typeface="Times New Roman" pitchFamily="18" charset="0"/>
              </a:rPr>
            </a:br>
            <a:r>
              <a:rPr lang="it-IT" sz="1000" smtClean="0">
                <a:latin typeface="Times New Roman" pitchFamily="18" charset="0"/>
                <a:cs typeface="Times New Roman" pitchFamily="18" charset="0"/>
              </a:rPr>
              <a:t/>
            </a:r>
            <a:br>
              <a:rPr lang="it-IT" sz="1000" smtClean="0">
                <a:latin typeface="Times New Roman" pitchFamily="18" charset="0"/>
                <a:cs typeface="Times New Roman" pitchFamily="18" charset="0"/>
              </a:rPr>
            </a:br>
            <a:r>
              <a:rPr lang="it-IT" sz="1000" smtClean="0">
                <a:latin typeface="Times New Roman" pitchFamily="18" charset="0"/>
                <a:cs typeface="Times New Roman" pitchFamily="18" charset="0"/>
              </a:rPr>
              <a:t/>
            </a:r>
            <a:br>
              <a:rPr lang="it-IT" sz="1000" smtClean="0">
                <a:latin typeface="Times New Roman" pitchFamily="18" charset="0"/>
                <a:cs typeface="Times New Roman" pitchFamily="18" charset="0"/>
              </a:rPr>
            </a:br>
            <a:r>
              <a:rPr lang="it-IT" sz="1300" smtClean="0">
                <a:latin typeface="Times New Roman" pitchFamily="18" charset="0"/>
                <a:cs typeface="Times New Roman" pitchFamily="18" charset="0"/>
              </a:rPr>
              <a:t>Inferno, Canto I°</a:t>
            </a:r>
            <a:r>
              <a:rPr lang="it-IT" sz="1000" smtClean="0">
                <a:latin typeface="Times New Roman" pitchFamily="18" charset="0"/>
                <a:cs typeface="Times New Roman" pitchFamily="18" charset="0"/>
              </a:rPr>
              <a:t/>
            </a:r>
            <a:br>
              <a:rPr lang="it-IT" sz="1000" smtClean="0">
                <a:latin typeface="Times New Roman" pitchFamily="18" charset="0"/>
                <a:cs typeface="Times New Roman" pitchFamily="18" charset="0"/>
              </a:rPr>
            </a:br>
            <a:r>
              <a:rPr lang="it-IT" sz="1100" b="0" smtClean="0">
                <a:latin typeface="Times New Roman" pitchFamily="18" charset="0"/>
                <a:cs typeface="Times New Roman" pitchFamily="18" charset="0"/>
              </a:rPr>
              <a:t>     [Incomincia la Comedia di Dante Alleghieri di Fiorenza, ne la quale tratta de le pene e punimenti de'vizi e de' meriti e  premi de le virtù. Comincia il canto primo de la prima parte la quale si chiama Inferno, nel qual l'auttore fa proemio a tutta l'opera.]</a:t>
            </a:r>
            <a:endParaRPr lang="it-IT" sz="1000" b="0" dirty="0">
              <a:latin typeface="Times New Roman" pitchFamily="18" charset="0"/>
              <a:cs typeface="Times New Roman" pitchFamily="18" charset="0"/>
            </a:endParaRPr>
          </a:p>
        </p:txBody>
      </p:sp>
      <p:sp>
        <p:nvSpPr>
          <p:cNvPr id="4" name="Segnaposto testo 3"/>
          <p:cNvSpPr>
            <a:spLocks noGrp="1"/>
          </p:cNvSpPr>
          <p:nvPr>
            <p:ph type="body" sz="half" idx="2"/>
          </p:nvPr>
        </p:nvSpPr>
        <p:spPr>
          <a:xfrm>
            <a:off x="1792288" y="6237312"/>
            <a:ext cx="5486400" cy="620688"/>
          </a:xfrm>
        </p:spPr>
        <p:txBody>
          <a:bodyPr>
            <a:normAutofit fontScale="25000" lnSpcReduction="20000"/>
          </a:bodyPr>
          <a:lstStyle/>
          <a:p>
            <a:pPr algn="ctr">
              <a:lnSpc>
                <a:spcPct val="120000"/>
              </a:lnSpc>
            </a:pPr>
            <a:r>
              <a:rPr lang="it-IT" sz="4800" smtClean="0">
                <a:latin typeface="Times New Roman" pitchFamily="18" charset="0"/>
                <a:cs typeface="Times New Roman" pitchFamily="18" charset="0"/>
              </a:rPr>
              <a:t> vv 1 – 3  </a:t>
            </a:r>
          </a:p>
          <a:p>
            <a:pPr algn="ctr"/>
            <a:r>
              <a:rPr lang="it-IT" sz="4800" i="1" smtClean="0">
                <a:latin typeface="Times New Roman" pitchFamily="18" charset="0"/>
                <a:cs typeface="Times New Roman" pitchFamily="18" charset="0"/>
              </a:rPr>
              <a:t>“Nel mezzo del cammin di nostra vita / mi ritrovai per una selva oscura, /</a:t>
            </a:r>
          </a:p>
          <a:p>
            <a:pPr algn="ctr"/>
            <a:r>
              <a:rPr lang="it-IT" sz="4800" i="1" smtClean="0">
                <a:latin typeface="Times New Roman" pitchFamily="18" charset="0"/>
                <a:cs typeface="Times New Roman" pitchFamily="18" charset="0"/>
              </a:rPr>
              <a:t>ché la diritta  via era smarrita.”</a:t>
            </a:r>
          </a:p>
          <a:p>
            <a:pPr algn="ctr"/>
            <a:endParaRPr lang="it-IT" dirty="0"/>
          </a:p>
        </p:txBody>
      </p:sp>
      <p:pic>
        <p:nvPicPr>
          <p:cNvPr id="1026" name="Picture 2" descr="H:\7. FOTOGRAFO opere divina commedia olio su tela fronte\1. INFERNO DA FOTO FOTOGRAFO OK 13.02.2021\01 c. INFERNO.JPG"/>
          <p:cNvPicPr>
            <a:picLocks noGrp="1" noChangeAspect="1" noChangeArrowheads="1"/>
          </p:cNvPicPr>
          <p:nvPr>
            <p:ph type="pic" idx="1"/>
          </p:nvPr>
        </p:nvPicPr>
        <p:blipFill>
          <a:blip r:embed="rId3" cstate="print"/>
          <a:srcRect l="1024" r="1024"/>
          <a:stretch>
            <a:fillRect/>
          </a:stretch>
        </p:blipFill>
        <p:spPr bwMode="auto">
          <a:xfrm>
            <a:off x="1792288" y="692150"/>
            <a:ext cx="5660032" cy="5545138"/>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91680" y="5949280"/>
            <a:ext cx="5486400" cy="648072"/>
          </a:xfrm>
        </p:spPr>
        <p:txBody>
          <a:bodyPr>
            <a:normAutofit fontScale="70000" lnSpcReduction="20000"/>
          </a:bodyPr>
          <a:lstStyle/>
          <a:p>
            <a:pPr algn="ctr"/>
            <a:endParaRPr lang="it-IT" sz="4800" dirty="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endParaRPr lang="it-IT" dirty="0"/>
          </a:p>
          <a:p>
            <a:pPr algn="ctr"/>
            <a:endParaRPr lang="it-IT" dirty="0"/>
          </a:p>
        </p:txBody>
      </p:sp>
      <p:sp>
        <p:nvSpPr>
          <p:cNvPr id="1025" name="Rectangle 1"/>
          <p:cNvSpPr>
            <a:spLocks noGrp="1" noChangeArrowheads="1"/>
          </p:cNvSpPr>
          <p:nvPr>
            <p:ph type="title"/>
          </p:nvPr>
        </p:nvSpPr>
        <p:spPr bwMode="auto">
          <a:xfrm>
            <a:off x="107504" y="30123"/>
            <a:ext cx="8928992"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Inferno, Canto </a:t>
            </a:r>
            <a:r>
              <a:rPr lang="it-IT" sz="1200" dirty="0" err="1" smtClean="0">
                <a:latin typeface="Times New Roman" pitchFamily="18" charset="0"/>
                <a:cs typeface="Times New Roman" pitchFamily="18" charset="0"/>
              </a:rPr>
              <a:t>XIX°</a:t>
            </a:r>
            <a:r>
              <a:rPr lang="it-IT" sz="1200" dirty="0" smtClean="0">
                <a:latin typeface="Times New Roman" pitchFamily="18" charset="0"/>
                <a:cs typeface="Times New Roman" pitchFamily="18" charset="0"/>
              </a:rPr>
              <a:t/>
            </a:r>
            <a:br>
              <a:rPr lang="it-IT" sz="120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[ove sgrida contra li simoniachi in persona di Simone Mago, che fu al tempo di san Pietro e di santo Paulo, e contra tutti coloro che simonia seguitano, e qui pone le pene che sono </a:t>
            </a:r>
            <a:r>
              <a:rPr lang="it-IT" sz="1000" b="0" dirty="0" err="1" smtClean="0">
                <a:latin typeface="Times New Roman" pitchFamily="18" charset="0"/>
                <a:cs typeface="Times New Roman" pitchFamily="18" charset="0"/>
              </a:rPr>
              <a:t>concedute</a:t>
            </a:r>
            <a:r>
              <a:rPr lang="it-IT" sz="1000" b="0" dirty="0" smtClean="0">
                <a:latin typeface="Times New Roman" pitchFamily="18" charset="0"/>
                <a:cs typeface="Times New Roman" pitchFamily="18" charset="0"/>
              </a:rPr>
              <a:t> a coloro che seguitano il sopradetto vizio, e </a:t>
            </a:r>
            <a:r>
              <a:rPr lang="it-IT" sz="1000" b="0" dirty="0" err="1" smtClean="0">
                <a:latin typeface="Times New Roman" pitchFamily="18" charset="0"/>
                <a:cs typeface="Times New Roman" pitchFamily="18" charset="0"/>
              </a:rPr>
              <a:t>dinomaci</a:t>
            </a:r>
            <a:r>
              <a:rPr lang="it-IT" sz="1000" b="0" dirty="0" smtClean="0">
                <a:latin typeface="Times New Roman" pitchFamily="18" charset="0"/>
                <a:cs typeface="Times New Roman" pitchFamily="18" charset="0"/>
              </a:rPr>
              <a:t> entro papa </a:t>
            </a:r>
            <a:r>
              <a:rPr lang="it-IT" sz="1000" b="0" dirty="0" err="1" smtClean="0">
                <a:latin typeface="Times New Roman" pitchFamily="18" charset="0"/>
                <a:cs typeface="Times New Roman" pitchFamily="18" charset="0"/>
              </a:rPr>
              <a:t>Niccola</a:t>
            </a:r>
            <a:r>
              <a:rPr lang="it-IT" sz="1000" b="0" dirty="0" smtClean="0">
                <a:latin typeface="Times New Roman" pitchFamily="18" charset="0"/>
                <a:cs typeface="Times New Roman" pitchFamily="18" charset="0"/>
              </a:rPr>
              <a:t> de li Orsini di Roma perché seguitò simonia; e pone de la terza bolgia de l'inferno.]</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6" name="Rettangolo 5"/>
          <p:cNvSpPr/>
          <p:nvPr/>
        </p:nvSpPr>
        <p:spPr>
          <a:xfrm>
            <a:off x="1763688" y="6165304"/>
            <a:ext cx="5688632" cy="646331"/>
          </a:xfrm>
          <a:prstGeom prst="rect">
            <a:avLst/>
          </a:prstGeom>
        </p:spPr>
        <p:txBody>
          <a:bodyPr wrap="square">
            <a:spAutoFit/>
          </a:bodyPr>
          <a:lstStyle/>
          <a:p>
            <a:pPr algn="ctr"/>
            <a:r>
              <a:rPr lang="it-IT" sz="1200" dirty="0" err="1" smtClean="0">
                <a:latin typeface="Times New Roman" pitchFamily="18" charset="0"/>
                <a:cs typeface="Times New Roman" pitchFamily="18" charset="0"/>
              </a:rPr>
              <a:t>vv</a:t>
            </a:r>
            <a:r>
              <a:rPr lang="it-IT" sz="1200" dirty="0" smtClean="0">
                <a:latin typeface="Times New Roman" pitchFamily="18" charset="0"/>
                <a:cs typeface="Times New Roman" pitchFamily="18" charset="0"/>
              </a:rPr>
              <a:t>. 106 – 108 </a:t>
            </a:r>
          </a:p>
          <a:p>
            <a:pPr algn="ctr"/>
            <a:r>
              <a:rPr lang="it-IT" sz="1200" i="1" dirty="0" smtClean="0">
                <a:latin typeface="Times New Roman" pitchFamily="18" charset="0"/>
                <a:cs typeface="Times New Roman" pitchFamily="18" charset="0"/>
              </a:rPr>
              <a:t>“Di voi </a:t>
            </a:r>
            <a:r>
              <a:rPr lang="it-IT" sz="1200" i="1" dirty="0" err="1" smtClean="0">
                <a:latin typeface="Times New Roman" pitchFamily="18" charset="0"/>
                <a:cs typeface="Times New Roman" pitchFamily="18" charset="0"/>
              </a:rPr>
              <a:t>pastor</a:t>
            </a:r>
            <a:r>
              <a:rPr lang="it-IT" sz="1200" i="1" dirty="0" smtClean="0">
                <a:latin typeface="Times New Roman" pitchFamily="18" charset="0"/>
                <a:cs typeface="Times New Roman" pitchFamily="18" charset="0"/>
              </a:rPr>
              <a:t> s'accorse il </a:t>
            </a:r>
            <a:r>
              <a:rPr lang="it-IT" sz="1200" i="1" dirty="0" err="1" smtClean="0">
                <a:latin typeface="Times New Roman" pitchFamily="18" charset="0"/>
                <a:cs typeface="Times New Roman" pitchFamily="18" charset="0"/>
              </a:rPr>
              <a:t>Vangelista</a:t>
            </a:r>
            <a:r>
              <a:rPr lang="it-IT" sz="1200" i="1" dirty="0" smtClean="0">
                <a:latin typeface="Times New Roman" pitchFamily="18" charset="0"/>
                <a:cs typeface="Times New Roman" pitchFamily="18" charset="0"/>
              </a:rPr>
              <a:t>, / quando colei che siede sopra l'acque /</a:t>
            </a:r>
          </a:p>
          <a:p>
            <a:pPr algn="ctr"/>
            <a:r>
              <a:rPr lang="it-IT" sz="1200" i="1" dirty="0" smtClean="0">
                <a:latin typeface="Times New Roman" pitchFamily="18" charset="0"/>
                <a:cs typeface="Times New Roman" pitchFamily="18" charset="0"/>
              </a:rPr>
              <a:t>puttaneggiar coi regi a lui fu vista;”</a:t>
            </a:r>
            <a:endParaRPr lang="it-IT" sz="1200" i="1" dirty="0">
              <a:latin typeface="Times New Roman" pitchFamily="18" charset="0"/>
              <a:cs typeface="Times New Roman" pitchFamily="18" charset="0"/>
            </a:endParaRPr>
          </a:p>
        </p:txBody>
      </p:sp>
      <p:pic>
        <p:nvPicPr>
          <p:cNvPr id="16386" name="Picture 2" descr="H:\7. FOTOGRAFO opere divina commedia olio su tela fronte\1. INFERNO DA FOTO FOTOGRAFO OK 13.02.2021\19 c. INFERNO.JPG"/>
          <p:cNvPicPr>
            <a:picLocks noGrp="1" noChangeAspect="1" noChangeArrowheads="1"/>
          </p:cNvPicPr>
          <p:nvPr>
            <p:ph type="pic" idx="1"/>
          </p:nvPr>
        </p:nvPicPr>
        <p:blipFill>
          <a:blip r:embed="rId2" cstate="print"/>
          <a:srcRect t="729" b="729"/>
          <a:stretch>
            <a:fillRect/>
          </a:stretch>
        </p:blipFill>
        <p:spPr bwMode="auto">
          <a:xfrm>
            <a:off x="1691680" y="765175"/>
            <a:ext cx="5688632" cy="5400129"/>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91680" y="5949280"/>
            <a:ext cx="5486400" cy="648072"/>
          </a:xfrm>
        </p:spPr>
        <p:txBody>
          <a:bodyPr>
            <a:normAutofit fontScale="70000" lnSpcReduction="20000"/>
          </a:bodyPr>
          <a:lstStyle/>
          <a:p>
            <a:pPr algn="ctr"/>
            <a:endParaRPr lang="it-IT" sz="4800" dirty="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endParaRPr lang="it-IT" dirty="0"/>
          </a:p>
          <a:p>
            <a:pPr algn="ctr"/>
            <a:endParaRPr lang="it-IT" dirty="0"/>
          </a:p>
        </p:txBody>
      </p:sp>
      <p:sp>
        <p:nvSpPr>
          <p:cNvPr id="1025" name="Rectangle 1"/>
          <p:cNvSpPr>
            <a:spLocks noGrp="1" noChangeArrowheads="1"/>
          </p:cNvSpPr>
          <p:nvPr>
            <p:ph type="title"/>
          </p:nvPr>
        </p:nvSpPr>
        <p:spPr bwMode="auto">
          <a:xfrm>
            <a:off x="1259632" y="87681"/>
            <a:ext cx="6768752"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Inferno, Canto </a:t>
            </a:r>
            <a:r>
              <a:rPr lang="it-IT" sz="1200" dirty="0" err="1" smtClean="0">
                <a:latin typeface="Times New Roman" pitchFamily="18" charset="0"/>
                <a:cs typeface="Times New Roman" pitchFamily="18" charset="0"/>
              </a:rPr>
              <a:t>XX°</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[ove si tratta de l'indovini e sortilegi e de l'incantatori, e de l'origine di Mantova, di che trattare diede cagione Manto incantatrice; e di loro pene e miseria e de la condizione loro misera, ne la quarta bolgia, in persona di Michele di Scozia e di più altri.]</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15361" name="Rectangle 1"/>
          <p:cNvSpPr>
            <a:spLocks noChangeArrowheads="1"/>
          </p:cNvSpPr>
          <p:nvPr/>
        </p:nvSpPr>
        <p:spPr bwMode="auto">
          <a:xfrm>
            <a:off x="1691680" y="6188555"/>
            <a:ext cx="5832648"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vv</a:t>
            </a: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82 – 84</a:t>
            </a:r>
            <a:endParaRPr kumimoji="0" lang="it-IT"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“Quindi passando la vergine cruda / vide terra, nel mezzo del pantano, /</a:t>
            </a: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sanza</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coltura e d'abitanti nuda”</a:t>
            </a:r>
            <a:r>
              <a:rPr kumimoji="0" lang="it-IT" sz="1200" b="0" i="1" u="none" strike="noStrike" cap="none" normalizeH="0" baseline="0" dirty="0" smtClean="0">
                <a:ln>
                  <a:noFill/>
                </a:ln>
                <a:solidFill>
                  <a:schemeClr val="tx1"/>
                </a:solidFill>
                <a:effectLst/>
                <a:latin typeface="Times New Roman" pitchFamily="18" charset="0"/>
                <a:cs typeface="Times New Roman" pitchFamily="18" charset="0"/>
              </a:rPr>
              <a:t> </a:t>
            </a:r>
          </a:p>
        </p:txBody>
      </p:sp>
      <p:pic>
        <p:nvPicPr>
          <p:cNvPr id="17411" name="Picture 3" descr="H:\7. FOTOGRAFO opere divina commedia olio su tela fronte\1. INFERNO DA FOTO FOTOGRAFO OK 13.02.2021\20 c. INFERNO.JPG"/>
          <p:cNvPicPr>
            <a:picLocks noGrp="1" noChangeAspect="1" noChangeArrowheads="1"/>
          </p:cNvPicPr>
          <p:nvPr>
            <p:ph type="pic" idx="1"/>
          </p:nvPr>
        </p:nvPicPr>
        <p:blipFill>
          <a:blip r:embed="rId2" cstate="print"/>
          <a:srcRect t="1739" b="1739"/>
          <a:stretch>
            <a:fillRect/>
          </a:stretch>
        </p:blipFill>
        <p:spPr bwMode="auto">
          <a:xfrm>
            <a:off x="1692275" y="692150"/>
            <a:ext cx="5688013" cy="5473700"/>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19672" y="6165304"/>
            <a:ext cx="5832648" cy="692696"/>
          </a:xfrm>
        </p:spPr>
        <p:txBody>
          <a:bodyPr>
            <a:noAutofit/>
          </a:bodyPr>
          <a:lstStyle/>
          <a:p>
            <a:pPr algn="ctr"/>
            <a:r>
              <a:rPr lang="it-IT" sz="1200" dirty="0" err="1" smtClean="0">
                <a:latin typeface="Times New Roman" pitchFamily="18" charset="0"/>
                <a:cs typeface="Times New Roman" pitchFamily="18" charset="0"/>
              </a:rPr>
              <a:t>vv</a:t>
            </a:r>
            <a:r>
              <a:rPr lang="it-IT" sz="1200" dirty="0" smtClean="0">
                <a:latin typeface="Times New Roman" pitchFamily="18" charset="0"/>
                <a:cs typeface="Times New Roman" pitchFamily="18" charset="0"/>
              </a:rPr>
              <a:t>. 55 – 57</a:t>
            </a:r>
          </a:p>
          <a:p>
            <a:pPr algn="ctr">
              <a:spcBef>
                <a:spcPts val="0"/>
              </a:spcBef>
            </a:pPr>
            <a:r>
              <a:rPr lang="it-IT" sz="1200" dirty="0" smtClean="0">
                <a:latin typeface="Times New Roman" pitchFamily="18" charset="0"/>
                <a:cs typeface="Times New Roman" pitchFamily="18" charset="0"/>
              </a:rPr>
              <a:t>“</a:t>
            </a:r>
            <a:r>
              <a:rPr lang="it-IT" sz="1200" i="1" dirty="0" smtClean="0">
                <a:latin typeface="Times New Roman" pitchFamily="18" charset="0"/>
                <a:cs typeface="Times New Roman" pitchFamily="18" charset="0"/>
              </a:rPr>
              <a:t>Non altrimenti i cuoci a' </a:t>
            </a:r>
            <a:r>
              <a:rPr lang="it-IT" sz="1200" i="1" dirty="0" err="1" smtClean="0">
                <a:latin typeface="Times New Roman" pitchFamily="18" charset="0"/>
                <a:cs typeface="Times New Roman" pitchFamily="18" charset="0"/>
              </a:rPr>
              <a:t>lor</a:t>
            </a:r>
            <a:r>
              <a:rPr lang="it-IT" sz="1200" i="1" dirty="0" smtClean="0">
                <a:latin typeface="Times New Roman" pitchFamily="18" charset="0"/>
                <a:cs typeface="Times New Roman" pitchFamily="18" charset="0"/>
              </a:rPr>
              <a:t> vassalli /  fanno </a:t>
            </a:r>
            <a:r>
              <a:rPr lang="it-IT" sz="1200" i="1" dirty="0" err="1" smtClean="0">
                <a:latin typeface="Times New Roman" pitchFamily="18" charset="0"/>
                <a:cs typeface="Times New Roman" pitchFamily="18" charset="0"/>
              </a:rPr>
              <a:t>attuffare</a:t>
            </a:r>
            <a:r>
              <a:rPr lang="it-IT" sz="1200" i="1" dirty="0" smtClean="0">
                <a:latin typeface="Times New Roman" pitchFamily="18" charset="0"/>
                <a:cs typeface="Times New Roman" pitchFamily="18" charset="0"/>
              </a:rPr>
              <a:t> in mezzo la caldaia / </a:t>
            </a:r>
          </a:p>
          <a:p>
            <a:pPr algn="ctr">
              <a:spcBef>
                <a:spcPts val="0"/>
              </a:spcBef>
            </a:pPr>
            <a:r>
              <a:rPr lang="it-IT" sz="1200" i="1" dirty="0" smtClean="0">
                <a:latin typeface="Times New Roman" pitchFamily="18" charset="0"/>
                <a:cs typeface="Times New Roman" pitchFamily="18" charset="0"/>
              </a:rPr>
              <a:t>     la carne con li uncin, perché non galli.”  </a:t>
            </a:r>
            <a:endParaRPr lang="it-IT" sz="1200" dirty="0">
              <a:latin typeface="Times New Roman" pitchFamily="18" charset="0"/>
              <a:cs typeface="Times New Roman" pitchFamily="18" charset="0"/>
            </a:endParaRPr>
          </a:p>
          <a:p>
            <a:pPr algn="ctr">
              <a:lnSpc>
                <a:spcPct val="20000"/>
              </a:lnSpc>
            </a:pPr>
            <a:r>
              <a:rPr lang="it-IT" sz="1200" dirty="0">
                <a:latin typeface="Times New Roman" pitchFamily="18" charset="0"/>
                <a:cs typeface="Times New Roman" pitchFamily="18" charset="0"/>
              </a:rPr>
              <a:t> </a:t>
            </a:r>
          </a:p>
          <a:p>
            <a:endParaRPr lang="it-IT" sz="1200" dirty="0">
              <a:latin typeface="Times New Roman" pitchFamily="18" charset="0"/>
              <a:cs typeface="Times New Roman" pitchFamily="18" charset="0"/>
            </a:endParaRPr>
          </a:p>
          <a:p>
            <a:pPr algn="ctr"/>
            <a:endParaRPr lang="it-IT" sz="1200" dirty="0">
              <a:latin typeface="Times New Roman" pitchFamily="18" charset="0"/>
              <a:cs typeface="Times New Roman" pitchFamily="18" charset="0"/>
            </a:endParaRPr>
          </a:p>
        </p:txBody>
      </p:sp>
      <p:sp>
        <p:nvSpPr>
          <p:cNvPr id="1025" name="Rectangle 1"/>
          <p:cNvSpPr>
            <a:spLocks noGrp="1" noChangeArrowheads="1"/>
          </p:cNvSpPr>
          <p:nvPr>
            <p:ph type="title"/>
          </p:nvPr>
        </p:nvSpPr>
        <p:spPr bwMode="auto">
          <a:xfrm>
            <a:off x="1259632" y="43035"/>
            <a:ext cx="6624736"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Inferno, Canto </a:t>
            </a:r>
            <a:r>
              <a:rPr lang="it-IT" sz="1200" dirty="0" err="1" smtClean="0">
                <a:latin typeface="Times New Roman" pitchFamily="18" charset="0"/>
                <a:cs typeface="Times New Roman" pitchFamily="18" charset="0"/>
              </a:rPr>
              <a:t>XXI°</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[il quale tratta de le pene ne le quali sono puniti coloro che commisero baratteria, nel quale vizio  abbomina li lucchesi; e qui tratta di dieci demoni, ministri a l'</a:t>
            </a:r>
            <a:r>
              <a:rPr lang="it-IT" sz="1000" b="0" dirty="0" err="1" smtClean="0">
                <a:latin typeface="Times New Roman" pitchFamily="18" charset="0"/>
                <a:cs typeface="Times New Roman" pitchFamily="18" charset="0"/>
              </a:rPr>
              <a:t>offizio</a:t>
            </a:r>
            <a:r>
              <a:rPr lang="it-IT" sz="1000" b="0" dirty="0" smtClean="0">
                <a:latin typeface="Times New Roman" pitchFamily="18" charset="0"/>
                <a:cs typeface="Times New Roman" pitchFamily="18" charset="0"/>
              </a:rPr>
              <a:t> di questo luogo; cogliesi qui il tempo che </a:t>
            </a:r>
            <a:r>
              <a:rPr lang="it-IT" sz="1000" b="0" dirty="0" err="1" smtClean="0">
                <a:latin typeface="Times New Roman" pitchFamily="18" charset="0"/>
                <a:cs typeface="Times New Roman" pitchFamily="18" charset="0"/>
              </a:rPr>
              <a:t>fue</a:t>
            </a:r>
            <a:r>
              <a:rPr lang="it-IT" sz="1000" b="0" dirty="0" smtClean="0">
                <a:latin typeface="Times New Roman" pitchFamily="18" charset="0"/>
                <a:cs typeface="Times New Roman" pitchFamily="18" charset="0"/>
              </a:rPr>
              <a:t> compilata per Dante questa opera.]</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18434" name="Picture 2" descr="H:\7. FOTOGRAFO opere divina commedia olio su tela fronte\1. INFERNO DA FOTO FOTOGRAFO OK 13.02.2021\21 c. INFERNO.JPG"/>
          <p:cNvPicPr>
            <a:picLocks noGrp="1" noChangeAspect="1" noChangeArrowheads="1"/>
          </p:cNvPicPr>
          <p:nvPr>
            <p:ph type="pic" idx="1"/>
          </p:nvPr>
        </p:nvPicPr>
        <p:blipFill>
          <a:blip r:embed="rId2" cstate="print"/>
          <a:srcRect t="139" b="139"/>
          <a:stretch>
            <a:fillRect/>
          </a:stretch>
        </p:blipFill>
        <p:spPr bwMode="auto">
          <a:xfrm>
            <a:off x="1792288" y="692150"/>
            <a:ext cx="5516562" cy="5473700"/>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91680" y="5949280"/>
            <a:ext cx="5486400" cy="648072"/>
          </a:xfrm>
        </p:spPr>
        <p:txBody>
          <a:bodyPr>
            <a:normAutofit fontScale="70000" lnSpcReduction="20000"/>
          </a:bodyPr>
          <a:lstStyle/>
          <a:p>
            <a:pPr algn="ctr"/>
            <a:endParaRPr lang="it-IT" sz="4800" dirty="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endParaRPr lang="it-IT" dirty="0"/>
          </a:p>
          <a:p>
            <a:pPr algn="ctr"/>
            <a:endParaRPr lang="it-IT" dirty="0"/>
          </a:p>
        </p:txBody>
      </p:sp>
      <p:sp>
        <p:nvSpPr>
          <p:cNvPr id="1025" name="Rectangle 1"/>
          <p:cNvSpPr>
            <a:spLocks noGrp="1" noChangeArrowheads="1"/>
          </p:cNvSpPr>
          <p:nvPr>
            <p:ph type="title"/>
          </p:nvPr>
        </p:nvSpPr>
        <p:spPr bwMode="auto">
          <a:xfrm>
            <a:off x="1763687" y="46133"/>
            <a:ext cx="5472609"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Inferno, Canto </a:t>
            </a:r>
            <a:r>
              <a:rPr lang="it-IT" sz="1200" dirty="0" err="1" smtClean="0">
                <a:latin typeface="Times New Roman" pitchFamily="18" charset="0"/>
                <a:cs typeface="Times New Roman" pitchFamily="18" charset="0"/>
              </a:rPr>
              <a:t>XXII°</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[nel quale abomina quelli di Sardigna e tratta alcuna cosa de la </a:t>
            </a:r>
            <a:r>
              <a:rPr lang="it-IT" sz="1000" b="0" dirty="0" err="1" smtClean="0">
                <a:latin typeface="Times New Roman" pitchFamily="18" charset="0"/>
                <a:cs typeface="Times New Roman" pitchFamily="18" charset="0"/>
              </a:rPr>
              <a:t>sagacitade</a:t>
            </a:r>
            <a:r>
              <a:rPr lang="it-IT" sz="1000" b="0" dirty="0" smtClean="0">
                <a:latin typeface="Times New Roman" pitchFamily="18" charset="0"/>
                <a:cs typeface="Times New Roman" pitchFamily="18" charset="0"/>
              </a:rPr>
              <a:t> de' barattieri</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in persona d'uno </a:t>
            </a:r>
            <a:r>
              <a:rPr lang="it-IT" sz="1000" b="0" dirty="0" err="1" smtClean="0">
                <a:latin typeface="Times New Roman" pitchFamily="18" charset="0"/>
                <a:cs typeface="Times New Roman" pitchFamily="18" charset="0"/>
              </a:rPr>
              <a:t>navarrese</a:t>
            </a:r>
            <a:r>
              <a:rPr lang="it-IT" sz="1000" b="0" dirty="0" smtClean="0">
                <a:latin typeface="Times New Roman" pitchFamily="18" charset="0"/>
                <a:cs typeface="Times New Roman" pitchFamily="18" charset="0"/>
              </a:rPr>
              <a:t>, e de' barattieri medesimi questo canta]</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13313" name="Rectangle 1"/>
          <p:cNvSpPr>
            <a:spLocks noChangeArrowheads="1"/>
          </p:cNvSpPr>
          <p:nvPr/>
        </p:nvSpPr>
        <p:spPr bwMode="auto">
          <a:xfrm>
            <a:off x="1763688" y="6167907"/>
            <a:ext cx="5472608"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vv</a:t>
            </a: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4 – 6</a:t>
            </a:r>
            <a:endParaRPr kumimoji="0" lang="it-IT"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corridor</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vidi per la terra vostra, /  o Aretini, e vidi gir </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gualdane</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fedir</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torneamenti</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e correr giostra”</a:t>
            </a:r>
            <a:r>
              <a:rPr kumimoji="0" lang="it-IT" sz="1200" b="0" i="1" u="none" strike="noStrike" cap="none" normalizeH="0" baseline="0" dirty="0" smtClean="0">
                <a:ln>
                  <a:noFill/>
                </a:ln>
                <a:solidFill>
                  <a:schemeClr val="tx1"/>
                </a:solidFill>
                <a:effectLst/>
                <a:latin typeface="Times New Roman" pitchFamily="18" charset="0"/>
                <a:cs typeface="Times New Roman" pitchFamily="18" charset="0"/>
              </a:rPr>
              <a:t> </a:t>
            </a:r>
          </a:p>
        </p:txBody>
      </p:sp>
      <p:pic>
        <p:nvPicPr>
          <p:cNvPr id="19458" name="Picture 2" descr="H:\7. FOTOGRAFO opere divina commedia olio su tela fronte\1. INFERNO DA FOTO FOTOGRAFO OK 13.02.2021\22 c. INFERNO.JPG"/>
          <p:cNvPicPr>
            <a:picLocks noGrp="1" noChangeAspect="1" noChangeArrowheads="1"/>
          </p:cNvPicPr>
          <p:nvPr>
            <p:ph type="pic" idx="1"/>
          </p:nvPr>
        </p:nvPicPr>
        <p:blipFill>
          <a:blip r:embed="rId2" cstate="print"/>
          <a:srcRect t="515" b="515"/>
          <a:stretch>
            <a:fillRect/>
          </a:stretch>
        </p:blipFill>
        <p:spPr bwMode="auto">
          <a:xfrm>
            <a:off x="1792288" y="692150"/>
            <a:ext cx="5486400" cy="5473700"/>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91680" y="5949280"/>
            <a:ext cx="5486400" cy="648072"/>
          </a:xfrm>
        </p:spPr>
        <p:txBody>
          <a:bodyPr>
            <a:normAutofit fontScale="70000" lnSpcReduction="20000"/>
          </a:bodyPr>
          <a:lstStyle/>
          <a:p>
            <a:pPr algn="ctr"/>
            <a:endParaRPr lang="it-IT" sz="4800" dirty="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endParaRPr lang="it-IT" dirty="0"/>
          </a:p>
          <a:p>
            <a:pPr algn="ctr"/>
            <a:endParaRPr lang="it-IT" dirty="0"/>
          </a:p>
        </p:txBody>
      </p:sp>
      <p:sp>
        <p:nvSpPr>
          <p:cNvPr id="1025" name="Rectangle 1"/>
          <p:cNvSpPr>
            <a:spLocks noGrp="1" noChangeArrowheads="1"/>
          </p:cNvSpPr>
          <p:nvPr>
            <p:ph type="title"/>
          </p:nvPr>
        </p:nvSpPr>
        <p:spPr bwMode="auto">
          <a:xfrm>
            <a:off x="1547664" y="21856"/>
            <a:ext cx="5976664"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 Inferno, Canto </a:t>
            </a:r>
            <a:r>
              <a:rPr lang="it-IT" sz="1200" dirty="0" err="1" smtClean="0">
                <a:latin typeface="Times New Roman" pitchFamily="18" charset="0"/>
                <a:cs typeface="Times New Roman" pitchFamily="18" charset="0"/>
              </a:rPr>
              <a:t>XXIII°</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[nel quale tratta de la divina vendetta contra l'ipocriti; del quale peccato sotto il </a:t>
            </a:r>
            <a:r>
              <a:rPr lang="it-IT" sz="1000" b="0" dirty="0" err="1" smtClean="0">
                <a:latin typeface="Times New Roman" pitchFamily="18" charset="0"/>
                <a:cs typeface="Times New Roman" pitchFamily="18" charset="0"/>
              </a:rPr>
              <a:t>vocabulo</a:t>
            </a:r>
            <a:r>
              <a:rPr lang="it-IT" sz="1000" b="0" dirty="0" smtClean="0">
                <a:latin typeface="Times New Roman" pitchFamily="18" charset="0"/>
                <a:cs typeface="Times New Roman" pitchFamily="18" charset="0"/>
              </a:rPr>
              <a:t> di due cittadini di Bologna abomina l'</a:t>
            </a:r>
            <a:r>
              <a:rPr lang="it-IT" sz="1000" b="0" dirty="0" err="1" smtClean="0">
                <a:latin typeface="Times New Roman" pitchFamily="18" charset="0"/>
                <a:cs typeface="Times New Roman" pitchFamily="18" charset="0"/>
              </a:rPr>
              <a:t>auttore</a:t>
            </a:r>
            <a:r>
              <a:rPr lang="it-IT" sz="1000" b="0" dirty="0" smtClean="0">
                <a:latin typeface="Times New Roman" pitchFamily="18" charset="0"/>
                <a:cs typeface="Times New Roman" pitchFamily="18" charset="0"/>
              </a:rPr>
              <a:t> li bolognesi, e li giudei sotto il nome d'Anna e di </a:t>
            </a:r>
            <a:r>
              <a:rPr lang="it-IT" sz="1000" b="0" dirty="0" err="1" smtClean="0">
                <a:latin typeface="Times New Roman" pitchFamily="18" charset="0"/>
                <a:cs typeface="Times New Roman" pitchFamily="18" charset="0"/>
              </a:rPr>
              <a:t>Caifas</a:t>
            </a:r>
            <a:r>
              <a:rPr lang="it-IT" sz="1000" b="0" dirty="0" smtClean="0">
                <a:latin typeface="Times New Roman" pitchFamily="18" charset="0"/>
                <a:cs typeface="Times New Roman" pitchFamily="18" charset="0"/>
              </a:rPr>
              <a:t>; e qui è la sesta bolgia.]</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12289" name="Rectangle 1"/>
          <p:cNvSpPr>
            <a:spLocks noChangeArrowheads="1"/>
          </p:cNvSpPr>
          <p:nvPr/>
        </p:nvSpPr>
        <p:spPr bwMode="auto">
          <a:xfrm>
            <a:off x="1763688" y="6168445"/>
            <a:ext cx="5544616"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vv</a:t>
            </a: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1 – 3</a:t>
            </a:r>
            <a:endParaRPr kumimoji="0" lang="it-IT"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“Taciti, soli, </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sanza</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compagnia /  n'</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andavam</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l'un dinanzi e l'altro dopo, /</a:t>
            </a:r>
            <a:endParaRPr kumimoji="0" lang="it-IT" sz="1200" b="0" i="1"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come frati minor vanno per via.”</a:t>
            </a:r>
            <a:endParaRPr kumimoji="0" lang="it-IT" sz="1200" b="0" i="1"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20482" name="Picture 2" descr="H:\7. FOTOGRAFO opere divina commedia olio su tela fronte\1. INFERNO DA FOTO FOTOGRAFO OK 13.02.2021\23 c. INFERNO.JPG"/>
          <p:cNvPicPr>
            <a:picLocks noGrp="1" noChangeAspect="1" noChangeArrowheads="1"/>
          </p:cNvPicPr>
          <p:nvPr>
            <p:ph type="pic" idx="1"/>
          </p:nvPr>
        </p:nvPicPr>
        <p:blipFill>
          <a:blip r:embed="rId2" cstate="print"/>
          <a:srcRect t="278" b="278"/>
          <a:stretch>
            <a:fillRect/>
          </a:stretch>
        </p:blipFill>
        <p:spPr bwMode="auto">
          <a:xfrm>
            <a:off x="1835150" y="620713"/>
            <a:ext cx="5559425" cy="5545137"/>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19672" y="6165304"/>
            <a:ext cx="5904656" cy="432048"/>
          </a:xfrm>
        </p:spPr>
        <p:txBody>
          <a:bodyPr>
            <a:normAutofit fontScale="25000" lnSpcReduction="20000"/>
          </a:bodyPr>
          <a:lstStyle/>
          <a:p>
            <a:pPr algn="ctr"/>
            <a:r>
              <a:rPr lang="it-IT" sz="4800" dirty="0" err="1" smtClean="0">
                <a:latin typeface="Times New Roman" pitchFamily="18" charset="0"/>
                <a:cs typeface="Times New Roman" pitchFamily="18" charset="0"/>
              </a:rPr>
              <a:t>vv</a:t>
            </a:r>
            <a:r>
              <a:rPr lang="it-IT" sz="4800" dirty="0" smtClean="0">
                <a:latin typeface="Times New Roman" pitchFamily="18" charset="0"/>
                <a:cs typeface="Times New Roman" pitchFamily="18" charset="0"/>
              </a:rPr>
              <a:t>. 94 – 96</a:t>
            </a:r>
          </a:p>
          <a:p>
            <a:pPr algn="ctr"/>
            <a:r>
              <a:rPr lang="it-IT" sz="4800" i="1" dirty="0" smtClean="0">
                <a:latin typeface="Times New Roman" pitchFamily="18" charset="0"/>
                <a:cs typeface="Times New Roman" pitchFamily="18" charset="0"/>
              </a:rPr>
              <a:t>“con serpi le man dietro </a:t>
            </a:r>
            <a:r>
              <a:rPr lang="it-IT" sz="4800" i="1" dirty="0" err="1" smtClean="0">
                <a:latin typeface="Times New Roman" pitchFamily="18" charset="0"/>
                <a:cs typeface="Times New Roman" pitchFamily="18" charset="0"/>
              </a:rPr>
              <a:t>avean</a:t>
            </a:r>
            <a:r>
              <a:rPr lang="it-IT" sz="4800" i="1" dirty="0" smtClean="0">
                <a:latin typeface="Times New Roman" pitchFamily="18" charset="0"/>
                <a:cs typeface="Times New Roman" pitchFamily="18" charset="0"/>
              </a:rPr>
              <a:t> legate; /  quelle </a:t>
            </a:r>
            <a:r>
              <a:rPr lang="it-IT" sz="4800" i="1" dirty="0" err="1" smtClean="0">
                <a:latin typeface="Times New Roman" pitchFamily="18" charset="0"/>
                <a:cs typeface="Times New Roman" pitchFamily="18" charset="0"/>
              </a:rPr>
              <a:t>ficcavan</a:t>
            </a:r>
            <a:r>
              <a:rPr lang="it-IT" sz="4800" i="1" dirty="0" smtClean="0">
                <a:latin typeface="Times New Roman" pitchFamily="18" charset="0"/>
                <a:cs typeface="Times New Roman" pitchFamily="18" charset="0"/>
              </a:rPr>
              <a:t> per le </a:t>
            </a:r>
            <a:r>
              <a:rPr lang="it-IT" sz="4800" i="1" dirty="0" err="1" smtClean="0">
                <a:latin typeface="Times New Roman" pitchFamily="18" charset="0"/>
                <a:cs typeface="Times New Roman" pitchFamily="18" charset="0"/>
              </a:rPr>
              <a:t>ren</a:t>
            </a:r>
            <a:r>
              <a:rPr lang="it-IT" sz="4800" i="1" dirty="0" smtClean="0">
                <a:latin typeface="Times New Roman" pitchFamily="18" charset="0"/>
                <a:cs typeface="Times New Roman" pitchFamily="18" charset="0"/>
              </a:rPr>
              <a:t> la coda /</a:t>
            </a:r>
          </a:p>
          <a:p>
            <a:pPr algn="ctr"/>
            <a:r>
              <a:rPr lang="it-IT" sz="4800" i="1" dirty="0" smtClean="0">
                <a:latin typeface="Times New Roman" pitchFamily="18" charset="0"/>
                <a:cs typeface="Times New Roman" pitchFamily="18" charset="0"/>
              </a:rPr>
              <a:t>e 'l capo, ed </a:t>
            </a:r>
            <a:r>
              <a:rPr lang="it-IT" sz="4800" i="1" dirty="0" err="1" smtClean="0">
                <a:latin typeface="Times New Roman" pitchFamily="18" charset="0"/>
                <a:cs typeface="Times New Roman" pitchFamily="18" charset="0"/>
              </a:rPr>
              <a:t>eran</a:t>
            </a:r>
            <a:r>
              <a:rPr lang="it-IT" sz="4800" i="1" dirty="0" smtClean="0">
                <a:latin typeface="Times New Roman" pitchFamily="18" charset="0"/>
                <a:cs typeface="Times New Roman" pitchFamily="18" charset="0"/>
              </a:rPr>
              <a:t> dinanzi </a:t>
            </a:r>
            <a:r>
              <a:rPr lang="it-IT" sz="4800" i="1" dirty="0" err="1" smtClean="0">
                <a:latin typeface="Times New Roman" pitchFamily="18" charset="0"/>
                <a:cs typeface="Times New Roman" pitchFamily="18" charset="0"/>
              </a:rPr>
              <a:t>aggroppate</a:t>
            </a:r>
            <a:r>
              <a:rPr lang="it-IT" sz="4800" i="1" dirty="0" smtClean="0">
                <a:latin typeface="Times New Roman" pitchFamily="18" charset="0"/>
                <a:cs typeface="Times New Roman" pitchFamily="18" charset="0"/>
              </a:rPr>
              <a:t>”</a:t>
            </a:r>
          </a:p>
          <a:p>
            <a:pPr algn="ctr"/>
            <a:endParaRPr lang="it-IT" sz="4800" dirty="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endParaRPr lang="it-IT" dirty="0"/>
          </a:p>
          <a:p>
            <a:pPr algn="ctr"/>
            <a:endParaRPr lang="it-IT" dirty="0"/>
          </a:p>
        </p:txBody>
      </p:sp>
      <p:sp>
        <p:nvSpPr>
          <p:cNvPr id="1025" name="Rectangle 1"/>
          <p:cNvSpPr>
            <a:spLocks noGrp="1" noChangeArrowheads="1"/>
          </p:cNvSpPr>
          <p:nvPr>
            <p:ph type="title"/>
          </p:nvPr>
        </p:nvSpPr>
        <p:spPr bwMode="auto">
          <a:xfrm>
            <a:off x="1619672" y="28178"/>
            <a:ext cx="5904656"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Inferno, Canto </a:t>
            </a:r>
            <a:r>
              <a:rPr lang="it-IT" sz="1200" dirty="0" err="1" smtClean="0">
                <a:latin typeface="Times New Roman" pitchFamily="18" charset="0"/>
                <a:cs typeface="Times New Roman" pitchFamily="18" charset="0"/>
              </a:rPr>
              <a:t>XXIV°</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[nel quale tratta de le pene che puniscono li furti, dove trattando de' ladroni sgrida contro a' </a:t>
            </a:r>
            <a:r>
              <a:rPr lang="it-IT" sz="1000" b="0" dirty="0" err="1" smtClean="0">
                <a:latin typeface="Times New Roman" pitchFamily="18" charset="0"/>
                <a:cs typeface="Times New Roman" pitchFamily="18" charset="0"/>
              </a:rPr>
              <a:t>Pistolesi</a:t>
            </a:r>
            <a:r>
              <a:rPr lang="it-IT" sz="1000" b="0" dirty="0" smtClean="0">
                <a:latin typeface="Times New Roman" pitchFamily="18" charset="0"/>
                <a:cs typeface="Times New Roman" pitchFamily="18" charset="0"/>
              </a:rPr>
              <a:t> sotto</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il </a:t>
            </a:r>
            <a:r>
              <a:rPr lang="it-IT" sz="1000" b="0" dirty="0" err="1" smtClean="0">
                <a:latin typeface="Times New Roman" pitchFamily="18" charset="0"/>
                <a:cs typeface="Times New Roman" pitchFamily="18" charset="0"/>
              </a:rPr>
              <a:t>vocabulo</a:t>
            </a:r>
            <a:r>
              <a:rPr lang="it-IT" sz="1000" b="0" dirty="0" smtClean="0">
                <a:latin typeface="Times New Roman" pitchFamily="18" charset="0"/>
                <a:cs typeface="Times New Roman" pitchFamily="18" charset="0"/>
              </a:rPr>
              <a:t> di Vanni </a:t>
            </a:r>
            <a:r>
              <a:rPr lang="it-IT" sz="1000" b="0" dirty="0" err="1" smtClean="0">
                <a:latin typeface="Times New Roman" pitchFamily="18" charset="0"/>
                <a:cs typeface="Times New Roman" pitchFamily="18" charset="0"/>
              </a:rPr>
              <a:t>Fucci</a:t>
            </a:r>
            <a:r>
              <a:rPr lang="it-IT" sz="1000" b="0" dirty="0" smtClean="0">
                <a:latin typeface="Times New Roman" pitchFamily="18" charset="0"/>
                <a:cs typeface="Times New Roman" pitchFamily="18" charset="0"/>
              </a:rPr>
              <a:t>, per la cui lingua antidice del tempo futuro; ed è la settima bolgia.]</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21506" name="Picture 2" descr="H:\7. FOTOGRAFO opere divina commedia olio su tela fronte\1. INFERNO DA FOTO FOTOGRAFO OK 13.02.2021\24 c. INFERNO.JPG"/>
          <p:cNvPicPr>
            <a:picLocks noGrp="1" noChangeAspect="1" noChangeArrowheads="1"/>
          </p:cNvPicPr>
          <p:nvPr>
            <p:ph type="pic" idx="1"/>
          </p:nvPr>
        </p:nvPicPr>
        <p:blipFill>
          <a:blip r:embed="rId2" cstate="print"/>
          <a:srcRect t="384" b="384"/>
          <a:stretch>
            <a:fillRect/>
          </a:stretch>
        </p:blipFill>
        <p:spPr bwMode="auto">
          <a:xfrm>
            <a:off x="1763688" y="620688"/>
            <a:ext cx="5588000" cy="5544592"/>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91680" y="5949280"/>
            <a:ext cx="5486400" cy="648072"/>
          </a:xfrm>
        </p:spPr>
        <p:txBody>
          <a:bodyPr>
            <a:normAutofit fontScale="70000" lnSpcReduction="20000"/>
          </a:bodyPr>
          <a:lstStyle/>
          <a:p>
            <a:pPr algn="ctr"/>
            <a:endParaRPr lang="it-IT" sz="4800" dirty="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endParaRPr lang="it-IT" dirty="0"/>
          </a:p>
          <a:p>
            <a:pPr algn="ctr"/>
            <a:endParaRPr lang="it-IT" dirty="0"/>
          </a:p>
        </p:txBody>
      </p:sp>
      <p:sp>
        <p:nvSpPr>
          <p:cNvPr id="1025" name="Rectangle 1"/>
          <p:cNvSpPr>
            <a:spLocks noGrp="1" noChangeArrowheads="1"/>
          </p:cNvSpPr>
          <p:nvPr>
            <p:ph type="title"/>
          </p:nvPr>
        </p:nvSpPr>
        <p:spPr bwMode="auto">
          <a:xfrm>
            <a:off x="1763687" y="113878"/>
            <a:ext cx="5616625"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Inferno, Canto </a:t>
            </a:r>
            <a:r>
              <a:rPr lang="it-IT" sz="1200" dirty="0" err="1" smtClean="0">
                <a:latin typeface="Times New Roman" pitchFamily="18" charset="0"/>
                <a:cs typeface="Times New Roman" pitchFamily="18" charset="0"/>
              </a:rPr>
              <a:t>XXV°</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[ove si tratta di quella medesima materia che detta è nel capitolo dinanzi a questo, e tratta </a:t>
            </a:r>
            <a:r>
              <a:rPr lang="it-IT" sz="1000" b="0" dirty="0" err="1" smtClean="0">
                <a:latin typeface="Times New Roman" pitchFamily="18" charset="0"/>
                <a:cs typeface="Times New Roman" pitchFamily="18" charset="0"/>
              </a:rPr>
              <a:t>contr</a:t>
            </a:r>
            <a:r>
              <a:rPr lang="it-IT" sz="1000" b="0" dirty="0" smtClean="0">
                <a:latin typeface="Times New Roman" pitchFamily="18" charset="0"/>
                <a:cs typeface="Times New Roman" pitchFamily="18" charset="0"/>
              </a:rPr>
              <a:t>' a'</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fiorentini, ma in prima sgrida contro a la città di Pistoia; ed è quella medesima bolgia.]</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10241" name="Rectangle 1"/>
          <p:cNvSpPr>
            <a:spLocks noChangeArrowheads="1"/>
          </p:cNvSpPr>
          <p:nvPr/>
        </p:nvSpPr>
        <p:spPr bwMode="auto">
          <a:xfrm>
            <a:off x="1763688" y="6140543"/>
            <a:ext cx="5544616"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vv</a:t>
            </a: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25 – 27</a:t>
            </a:r>
            <a:endParaRPr kumimoji="0" lang="it-IT"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“Lo mio maestro disse: «Questi è Caco, /  che, sotto 'l sasso di monte Aventino, /</a:t>
            </a:r>
          </a:p>
          <a:p>
            <a:pPr lvl="0" algn="ctr" eaLnBrk="0" fontAlgn="base" hangingPunct="0">
              <a:spcBef>
                <a:spcPct val="0"/>
              </a:spcBef>
              <a:spcAft>
                <a:spcPct val="0"/>
              </a:spcAf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di sangue fece spesse volte </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laco</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lang="it-IT" sz="1200" i="1" dirty="0" smtClean="0">
                <a:latin typeface="Times New Roman" pitchFamily="18" charset="0"/>
                <a:ea typeface="Calibri" pitchFamily="34" charset="0"/>
                <a:cs typeface="Times New Roman" pitchFamily="18" charset="0"/>
              </a:rPr>
              <a:t>…»”</a:t>
            </a:r>
            <a:r>
              <a:rPr kumimoji="0" lang="it-IT" sz="1200" b="0" i="1" u="none" strike="noStrike" cap="none" normalizeH="0" baseline="0" dirty="0" smtClean="0">
                <a:ln>
                  <a:noFill/>
                </a:ln>
                <a:solidFill>
                  <a:schemeClr val="tx1"/>
                </a:solidFill>
                <a:effectLst/>
                <a:latin typeface="Times New Roman" pitchFamily="18" charset="0"/>
                <a:cs typeface="Times New Roman" pitchFamily="18" charset="0"/>
              </a:rPr>
              <a:t> </a:t>
            </a:r>
          </a:p>
        </p:txBody>
      </p:sp>
      <p:pic>
        <p:nvPicPr>
          <p:cNvPr id="22530" name="Picture 2" descr="H:\7. FOTOGRAFO opere divina commedia olio su tela fronte\1. INFERNO DA FOTO FOTOGRAFO OK 13.02.2021\25 c. INFERNO.JPG"/>
          <p:cNvPicPr>
            <a:picLocks noGrp="1" noChangeAspect="1" noChangeArrowheads="1"/>
          </p:cNvPicPr>
          <p:nvPr>
            <p:ph type="pic" idx="1"/>
          </p:nvPr>
        </p:nvPicPr>
        <p:blipFill>
          <a:blip r:embed="rId2" cstate="print"/>
          <a:srcRect t="2175" b="2175"/>
          <a:stretch>
            <a:fillRect/>
          </a:stretch>
        </p:blipFill>
        <p:spPr bwMode="auto">
          <a:xfrm>
            <a:off x="1835150" y="764704"/>
            <a:ext cx="5545138" cy="5400600"/>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91680" y="5949280"/>
            <a:ext cx="5486400" cy="648072"/>
          </a:xfrm>
        </p:spPr>
        <p:txBody>
          <a:bodyPr>
            <a:normAutofit fontScale="70000" lnSpcReduction="20000"/>
          </a:bodyPr>
          <a:lstStyle/>
          <a:p>
            <a:pPr algn="ctr"/>
            <a:endParaRPr lang="it-IT" sz="4800" dirty="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endParaRPr lang="it-IT" dirty="0"/>
          </a:p>
          <a:p>
            <a:pPr algn="ctr"/>
            <a:endParaRPr lang="it-IT" dirty="0"/>
          </a:p>
        </p:txBody>
      </p:sp>
      <p:sp>
        <p:nvSpPr>
          <p:cNvPr id="1025" name="Rectangle 1"/>
          <p:cNvSpPr>
            <a:spLocks noGrp="1" noChangeArrowheads="1"/>
          </p:cNvSpPr>
          <p:nvPr>
            <p:ph type="title"/>
          </p:nvPr>
        </p:nvSpPr>
        <p:spPr bwMode="auto">
          <a:xfrm>
            <a:off x="1619672" y="93899"/>
            <a:ext cx="5904656"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Inferno, Canto </a:t>
            </a:r>
            <a:r>
              <a:rPr lang="it-IT" sz="1200" dirty="0" err="1" smtClean="0">
                <a:latin typeface="Times New Roman" pitchFamily="18" charset="0"/>
                <a:cs typeface="Times New Roman" pitchFamily="18" charset="0"/>
              </a:rPr>
              <a:t>XXVI°</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[nel quale si tratta de l'ottava bolgia contro a quelli che mettono </a:t>
            </a:r>
            <a:r>
              <a:rPr lang="it-IT" sz="1000" b="0" dirty="0" err="1" smtClean="0">
                <a:latin typeface="Times New Roman" pitchFamily="18" charset="0"/>
                <a:cs typeface="Times New Roman" pitchFamily="18" charset="0"/>
              </a:rPr>
              <a:t>aguati</a:t>
            </a:r>
            <a:r>
              <a:rPr lang="it-IT" sz="1000" b="0" dirty="0" smtClean="0">
                <a:latin typeface="Times New Roman" pitchFamily="18" charset="0"/>
                <a:cs typeface="Times New Roman" pitchFamily="18" charset="0"/>
              </a:rPr>
              <a:t> e danno </a:t>
            </a:r>
            <a:r>
              <a:rPr lang="it-IT" sz="1000" b="0" dirty="0" err="1" smtClean="0">
                <a:latin typeface="Times New Roman" pitchFamily="18" charset="0"/>
                <a:cs typeface="Times New Roman" pitchFamily="18" charset="0"/>
              </a:rPr>
              <a:t>frodolenti</a:t>
            </a:r>
            <a:r>
              <a:rPr lang="it-IT" sz="1000" b="0" dirty="0" smtClean="0">
                <a:latin typeface="Times New Roman" pitchFamily="18" charset="0"/>
                <a:cs typeface="Times New Roman" pitchFamily="18" charset="0"/>
              </a:rPr>
              <a:t> consigli; e in prima sgrida contro a' fiorentini e tacitamente predice del futuro e in persona d'Ulisse e </a:t>
            </a:r>
            <a:r>
              <a:rPr lang="it-IT" sz="1000" b="0" dirty="0" err="1" smtClean="0">
                <a:latin typeface="Times New Roman" pitchFamily="18" charset="0"/>
                <a:cs typeface="Times New Roman" pitchFamily="18" charset="0"/>
              </a:rPr>
              <a:t>Diomedes</a:t>
            </a:r>
            <a:r>
              <a:rPr lang="it-IT" sz="1000" b="0" dirty="0" smtClean="0">
                <a:latin typeface="Times New Roman" pitchFamily="18" charset="0"/>
                <a:cs typeface="Times New Roman" pitchFamily="18" charset="0"/>
              </a:rPr>
              <a:t> pone loro pene.]</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9217" name="Rectangle 1"/>
          <p:cNvSpPr>
            <a:spLocks noChangeArrowheads="1"/>
          </p:cNvSpPr>
          <p:nvPr/>
        </p:nvSpPr>
        <p:spPr bwMode="auto">
          <a:xfrm>
            <a:off x="1835696" y="6143464"/>
            <a:ext cx="54006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it-IT" sz="12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vv</a:t>
            </a: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55 – 57</a:t>
            </a:r>
            <a:endParaRPr kumimoji="0" lang="it-IT"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Rispuose</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 me: «Là dentro si </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martira</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  Ulisse e </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Dïomede</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e così insieme /</a:t>
            </a:r>
            <a:endParaRPr kumimoji="0" lang="it-IT" sz="1200" b="0" i="1" u="none" strike="noStrike" cap="none" normalizeH="0" baseline="0" dirty="0" smtClean="0">
              <a:ln>
                <a:noFill/>
              </a:ln>
              <a:solidFill>
                <a:schemeClr val="tx1"/>
              </a:solidFill>
              <a:effectLst/>
              <a:latin typeface="Times New Roman" pitchFamily="18" charset="0"/>
              <a:cs typeface="Times New Roman" pitchFamily="18" charset="0"/>
            </a:endParaRPr>
          </a:p>
          <a:p>
            <a:pPr lvl="0" algn="ctr" eaLnBrk="0" fontAlgn="base" hangingPunct="0">
              <a:spcBef>
                <a:spcPct val="0"/>
              </a:spcBef>
              <a:spcAft>
                <a:spcPct val="0"/>
              </a:spcAf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 la vendetta vanno come a l'ira</a:t>
            </a:r>
            <a:r>
              <a:rPr lang="it-IT" sz="1200" i="1" dirty="0" smtClean="0">
                <a:latin typeface="Times New Roman" pitchFamily="18" charset="0"/>
                <a:ea typeface="Calibri" pitchFamily="34" charset="0"/>
                <a:cs typeface="Times New Roman" pitchFamily="18" charset="0"/>
              </a:rPr>
              <a:t>;…»”</a:t>
            </a:r>
            <a:endParaRPr kumimoji="0" lang="it-IT" sz="1200" b="0" i="1"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23554" name="Picture 2" descr="H:\7. FOTOGRAFO opere divina commedia olio su tela fronte\1. INFERNO DA FOTO FOTOGRAFO OK 13.02.2021\26 c. INFERNO.JPG"/>
          <p:cNvPicPr>
            <a:picLocks noGrp="1" noChangeAspect="1" noChangeArrowheads="1"/>
          </p:cNvPicPr>
          <p:nvPr>
            <p:ph type="pic" idx="1"/>
          </p:nvPr>
        </p:nvPicPr>
        <p:blipFill>
          <a:blip r:embed="rId2" cstate="print"/>
          <a:srcRect t="1158" b="1158"/>
          <a:stretch>
            <a:fillRect/>
          </a:stretch>
        </p:blipFill>
        <p:spPr bwMode="auto">
          <a:xfrm>
            <a:off x="1692275" y="692150"/>
            <a:ext cx="5688013" cy="5473154"/>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91680" y="5949280"/>
            <a:ext cx="5486400" cy="648072"/>
          </a:xfrm>
        </p:spPr>
        <p:txBody>
          <a:bodyPr>
            <a:normAutofit fontScale="70000" lnSpcReduction="20000"/>
          </a:bodyPr>
          <a:lstStyle/>
          <a:p>
            <a:pPr algn="ctr"/>
            <a:endParaRPr lang="it-IT" sz="4800" dirty="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endParaRPr lang="it-IT" dirty="0"/>
          </a:p>
          <a:p>
            <a:pPr algn="ctr"/>
            <a:endParaRPr lang="it-IT" dirty="0"/>
          </a:p>
        </p:txBody>
      </p:sp>
      <p:sp>
        <p:nvSpPr>
          <p:cNvPr id="1025" name="Rectangle 1"/>
          <p:cNvSpPr>
            <a:spLocks noGrp="1" noChangeArrowheads="1"/>
          </p:cNvSpPr>
          <p:nvPr>
            <p:ph type="title"/>
          </p:nvPr>
        </p:nvSpPr>
        <p:spPr bwMode="auto">
          <a:xfrm>
            <a:off x="1619672" y="66557"/>
            <a:ext cx="5904655" cy="4308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Inferno, Canto </a:t>
            </a:r>
            <a:r>
              <a:rPr lang="it-IT" sz="1200" dirty="0" err="1" smtClean="0">
                <a:latin typeface="Times New Roman" pitchFamily="18" charset="0"/>
                <a:cs typeface="Times New Roman" pitchFamily="18" charset="0"/>
              </a:rPr>
              <a:t>XXVII°</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[ove tratta di </a:t>
            </a:r>
            <a:r>
              <a:rPr lang="it-IT" sz="1000" b="0" dirty="0" err="1" smtClean="0">
                <a:latin typeface="Times New Roman" pitchFamily="18" charset="0"/>
                <a:cs typeface="Times New Roman" pitchFamily="18" charset="0"/>
              </a:rPr>
              <a:t>que</a:t>
            </a:r>
            <a:r>
              <a:rPr lang="it-IT" sz="1000" b="0" dirty="0" smtClean="0">
                <a:latin typeface="Times New Roman" pitchFamily="18" charset="0"/>
                <a:cs typeface="Times New Roman" pitchFamily="18" charset="0"/>
              </a:rPr>
              <a:t>' medesimi </a:t>
            </a:r>
            <a:r>
              <a:rPr lang="it-IT" sz="1000" b="0" dirty="0" err="1" smtClean="0">
                <a:latin typeface="Times New Roman" pitchFamily="18" charset="0"/>
                <a:cs typeface="Times New Roman" pitchFamily="18" charset="0"/>
              </a:rPr>
              <a:t>aguatatori</a:t>
            </a:r>
            <a:r>
              <a:rPr lang="it-IT" sz="1000" b="0" dirty="0" smtClean="0">
                <a:latin typeface="Times New Roman" pitchFamily="18" charset="0"/>
                <a:cs typeface="Times New Roman" pitchFamily="18" charset="0"/>
              </a:rPr>
              <a:t> e falsi consiglieri d'inganni in persona del conte Guido da Montefeltro.]</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8193" name="Rectangle 1"/>
          <p:cNvSpPr>
            <a:spLocks noChangeArrowheads="1"/>
          </p:cNvSpPr>
          <p:nvPr/>
        </p:nvSpPr>
        <p:spPr bwMode="auto">
          <a:xfrm>
            <a:off x="1619672" y="6165305"/>
            <a:ext cx="5904656" cy="66443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vv</a:t>
            </a: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79 – 81</a:t>
            </a:r>
            <a:endParaRPr kumimoji="0" lang="it-IT"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“Quando mi vidi giunto in quella parte /  di mia </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etade</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ove ciascun dovrebbe /</a:t>
            </a:r>
            <a:endParaRPr kumimoji="0" lang="it-IT" sz="1200" b="0" i="1"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calar le vele e raccoglier le sarte,”</a:t>
            </a:r>
            <a:endParaRPr kumimoji="0" lang="it-IT" sz="1200" b="0" i="1"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24578" name="Picture 2" descr="H:\7. FOTOGRAFO opere divina commedia olio su tela fronte\1. INFERNO DA FOTO FOTOGRAFO OK 13.02.2021\27 c. INFERNO.JPG"/>
          <p:cNvPicPr>
            <a:picLocks noGrp="1" noChangeAspect="1" noChangeArrowheads="1"/>
          </p:cNvPicPr>
          <p:nvPr>
            <p:ph type="pic" idx="1"/>
          </p:nvPr>
        </p:nvPicPr>
        <p:blipFill>
          <a:blip r:embed="rId2" cstate="print"/>
          <a:srcRect t="511" b="511"/>
          <a:stretch>
            <a:fillRect/>
          </a:stretch>
        </p:blipFill>
        <p:spPr bwMode="auto">
          <a:xfrm>
            <a:off x="1792288" y="548681"/>
            <a:ext cx="5660032" cy="5617170"/>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91680" y="5949280"/>
            <a:ext cx="5486400" cy="648072"/>
          </a:xfrm>
        </p:spPr>
        <p:txBody>
          <a:bodyPr>
            <a:normAutofit fontScale="70000" lnSpcReduction="20000"/>
          </a:bodyPr>
          <a:lstStyle/>
          <a:p>
            <a:pPr algn="ctr"/>
            <a:endParaRPr lang="it-IT" sz="4800" dirty="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endParaRPr lang="it-IT" dirty="0"/>
          </a:p>
          <a:p>
            <a:pPr algn="ctr"/>
            <a:endParaRPr lang="it-IT" dirty="0"/>
          </a:p>
        </p:txBody>
      </p:sp>
      <p:sp>
        <p:nvSpPr>
          <p:cNvPr id="1025" name="Rectangle 1"/>
          <p:cNvSpPr>
            <a:spLocks noGrp="1" noChangeArrowheads="1"/>
          </p:cNvSpPr>
          <p:nvPr>
            <p:ph type="title"/>
          </p:nvPr>
        </p:nvSpPr>
        <p:spPr bwMode="auto">
          <a:xfrm>
            <a:off x="1763687" y="28178"/>
            <a:ext cx="5472609"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Inferno, Canto </a:t>
            </a:r>
            <a:r>
              <a:rPr lang="it-IT" sz="1200" dirty="0" err="1" smtClean="0">
                <a:latin typeface="Times New Roman" pitchFamily="18" charset="0"/>
                <a:cs typeface="Times New Roman" pitchFamily="18" charset="0"/>
              </a:rPr>
              <a:t>XXVIII°</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[nel quale tratta le </a:t>
            </a:r>
            <a:r>
              <a:rPr lang="it-IT" sz="1000" b="0" dirty="0" err="1" smtClean="0">
                <a:latin typeface="Times New Roman" pitchFamily="18" charset="0"/>
                <a:cs typeface="Times New Roman" pitchFamily="18" charset="0"/>
              </a:rPr>
              <a:t>qualitadi</a:t>
            </a:r>
            <a:r>
              <a:rPr lang="it-IT" sz="1000" b="0" dirty="0" smtClean="0">
                <a:latin typeface="Times New Roman" pitchFamily="18" charset="0"/>
                <a:cs typeface="Times New Roman" pitchFamily="18" charset="0"/>
              </a:rPr>
              <a:t> de la nona bolgia, dove l'</a:t>
            </a:r>
            <a:r>
              <a:rPr lang="it-IT" sz="1000" b="0" dirty="0" err="1" smtClean="0">
                <a:latin typeface="Times New Roman" pitchFamily="18" charset="0"/>
                <a:cs typeface="Times New Roman" pitchFamily="18" charset="0"/>
              </a:rPr>
              <a:t>auttore</a:t>
            </a:r>
            <a:r>
              <a:rPr lang="it-IT" sz="1000" b="0" dirty="0" smtClean="0">
                <a:latin typeface="Times New Roman" pitchFamily="18" charset="0"/>
                <a:cs typeface="Times New Roman" pitchFamily="18" charset="0"/>
              </a:rPr>
              <a:t> vide punire coloro che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commisero scandali, e' seminatori di scisma e discordia e d'</a:t>
            </a:r>
            <a:r>
              <a:rPr lang="it-IT" sz="1000" b="0" dirty="0" err="1" smtClean="0">
                <a:latin typeface="Times New Roman" pitchFamily="18" charset="0"/>
                <a:cs typeface="Times New Roman" pitchFamily="18" charset="0"/>
              </a:rPr>
              <a:t>ogne</a:t>
            </a:r>
            <a:r>
              <a:rPr lang="it-IT" sz="1000" b="0" dirty="0" smtClean="0">
                <a:latin typeface="Times New Roman" pitchFamily="18" charset="0"/>
                <a:cs typeface="Times New Roman" pitchFamily="18" charset="0"/>
              </a:rPr>
              <a:t> altro male operare.] </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7169" name="Rectangle 1"/>
          <p:cNvSpPr>
            <a:spLocks noChangeArrowheads="1"/>
          </p:cNvSpPr>
          <p:nvPr/>
        </p:nvSpPr>
        <p:spPr bwMode="auto">
          <a:xfrm>
            <a:off x="1763688" y="6185253"/>
            <a:ext cx="568863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it-IT" sz="12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vv</a:t>
            </a: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79 – 81</a:t>
            </a:r>
            <a:endParaRPr kumimoji="0" lang="it-IT"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gittati</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saran</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fuor di </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lor</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vasello</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 e </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mazzerati</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presso a la Cattolica /</a:t>
            </a: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per tradimento d'un tiranno fello”</a:t>
            </a:r>
            <a:r>
              <a:rPr kumimoji="0" lang="it-IT" sz="1200" b="0" i="1" u="none" strike="noStrike" cap="none" normalizeH="0" baseline="0" dirty="0" smtClean="0">
                <a:ln>
                  <a:noFill/>
                </a:ln>
                <a:solidFill>
                  <a:schemeClr val="tx1"/>
                </a:solidFill>
                <a:effectLst/>
                <a:latin typeface="Times New Roman" pitchFamily="18" charset="0"/>
                <a:cs typeface="Times New Roman" pitchFamily="18" charset="0"/>
              </a:rPr>
              <a:t> </a:t>
            </a:r>
          </a:p>
        </p:txBody>
      </p:sp>
      <p:pic>
        <p:nvPicPr>
          <p:cNvPr id="25602" name="Picture 2" descr="H:\7. FOTOGRAFO opere divina commedia olio su tela fronte\1. INFERNO DA FOTO FOTOGRAFO OK 13.02.2021\28 c. INFERNO.JPG"/>
          <p:cNvPicPr>
            <a:picLocks noGrp="1" noChangeAspect="1" noChangeArrowheads="1"/>
          </p:cNvPicPr>
          <p:nvPr>
            <p:ph type="pic" idx="1"/>
          </p:nvPr>
        </p:nvPicPr>
        <p:blipFill>
          <a:blip r:embed="rId2" cstate="print"/>
          <a:srcRect l="1360" r="1360"/>
          <a:stretch>
            <a:fillRect/>
          </a:stretch>
        </p:blipFill>
        <p:spPr bwMode="auto">
          <a:xfrm>
            <a:off x="1763688" y="620713"/>
            <a:ext cx="5688632" cy="5544591"/>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19672" y="6309320"/>
            <a:ext cx="5904656" cy="548680"/>
          </a:xfrm>
        </p:spPr>
        <p:txBody>
          <a:bodyPr>
            <a:normAutofit fontScale="25000" lnSpcReduction="20000"/>
          </a:bodyPr>
          <a:lstStyle/>
          <a:p>
            <a:pPr algn="ctr"/>
            <a:r>
              <a:rPr lang="it-IT" sz="800" dirty="0" smtClean="0"/>
              <a:t>«</a:t>
            </a:r>
            <a:r>
              <a:rPr lang="it-IT" sz="4800" dirty="0" smtClean="0">
                <a:latin typeface="Times New Roman" pitchFamily="18" charset="0"/>
                <a:cs typeface="Times New Roman" pitchFamily="18" charset="0"/>
              </a:rPr>
              <a:t> </a:t>
            </a:r>
            <a:r>
              <a:rPr lang="it-IT" sz="4800" dirty="0" err="1" smtClean="0">
                <a:latin typeface="Times New Roman" pitchFamily="18" charset="0"/>
                <a:cs typeface="Times New Roman" pitchFamily="18" charset="0"/>
              </a:rPr>
              <a:t>vv</a:t>
            </a:r>
            <a:r>
              <a:rPr lang="it-IT" sz="4800" dirty="0" smtClean="0">
                <a:latin typeface="Times New Roman" pitchFamily="18" charset="0"/>
                <a:cs typeface="Times New Roman" pitchFamily="18" charset="0"/>
              </a:rPr>
              <a:t>  </a:t>
            </a:r>
            <a:r>
              <a:rPr lang="it-IT" sz="4800" dirty="0" smtClean="0">
                <a:latin typeface="Times New Roman" pitchFamily="18" charset="0"/>
                <a:cs typeface="Times New Roman" pitchFamily="18" charset="0"/>
              </a:rPr>
              <a:t>70 – 72</a:t>
            </a:r>
          </a:p>
          <a:p>
            <a:pPr algn="ctr">
              <a:spcBef>
                <a:spcPts val="0"/>
              </a:spcBef>
            </a:pPr>
            <a:r>
              <a:rPr lang="it-IT" sz="800" dirty="0" smtClean="0"/>
              <a:t>«S'i'</a:t>
            </a:r>
            <a:r>
              <a:rPr lang="it-IT" sz="4800" i="1" dirty="0" smtClean="0">
                <a:latin typeface="Times New Roman" pitchFamily="18" charset="0"/>
                <a:cs typeface="Times New Roman" pitchFamily="18" charset="0"/>
              </a:rPr>
              <a:t> </a:t>
            </a:r>
            <a:r>
              <a:rPr lang="it-IT" sz="100" dirty="0" smtClean="0"/>
              <a:t>«</a:t>
            </a:r>
            <a:r>
              <a:rPr lang="it-IT" sz="100" dirty="0" smtClean="0"/>
              <a:t>«S'i'</a:t>
            </a:r>
            <a:r>
              <a:rPr lang="it-IT" sz="100" dirty="0" smtClean="0"/>
              <a:t> </a:t>
            </a:r>
            <a:r>
              <a:rPr lang="it-IT" sz="800" dirty="0" smtClean="0"/>
              <a:t>«</a:t>
            </a:r>
            <a:r>
              <a:rPr lang="it-IT" sz="4800" i="1" dirty="0" smtClean="0">
                <a:latin typeface="Times New Roman" pitchFamily="18" charset="0"/>
                <a:cs typeface="Times New Roman" pitchFamily="18" charset="0"/>
              </a:rPr>
              <a:t>”I' son Beatrice che ti faccio andare; / </a:t>
            </a:r>
            <a:r>
              <a:rPr lang="it-IT" sz="4800" i="1" dirty="0" err="1" smtClean="0">
                <a:latin typeface="Times New Roman" pitchFamily="18" charset="0"/>
                <a:cs typeface="Times New Roman" pitchFamily="18" charset="0"/>
              </a:rPr>
              <a:t>vegno</a:t>
            </a:r>
            <a:r>
              <a:rPr lang="it-IT" sz="4800" i="1" dirty="0" smtClean="0">
                <a:latin typeface="Times New Roman" pitchFamily="18" charset="0"/>
                <a:cs typeface="Times New Roman" pitchFamily="18" charset="0"/>
              </a:rPr>
              <a:t> del loco ove tornar disio; /</a:t>
            </a:r>
          </a:p>
          <a:p>
            <a:pPr algn="ctr">
              <a:spcBef>
                <a:spcPts val="0"/>
              </a:spcBef>
            </a:pPr>
            <a:r>
              <a:rPr lang="it-IT" sz="4800" i="1" dirty="0" smtClean="0">
                <a:latin typeface="Times New Roman" pitchFamily="18" charset="0"/>
                <a:cs typeface="Times New Roman" pitchFamily="18" charset="0"/>
              </a:rPr>
              <a:t> </a:t>
            </a:r>
            <a:r>
              <a:rPr lang="it-IT" sz="4800" i="1" dirty="0">
                <a:latin typeface="Times New Roman" pitchFamily="18" charset="0"/>
                <a:cs typeface="Times New Roman" pitchFamily="18" charset="0"/>
              </a:rPr>
              <a:t>amor mi mosse, che mi fa </a:t>
            </a:r>
            <a:r>
              <a:rPr lang="it-IT" sz="4800" i="1" dirty="0" smtClean="0">
                <a:latin typeface="Times New Roman" pitchFamily="18" charset="0"/>
                <a:cs typeface="Times New Roman" pitchFamily="18" charset="0"/>
              </a:rPr>
              <a:t>parlare.”</a:t>
            </a:r>
            <a:endParaRPr lang="it-IT" sz="4800" i="1" dirty="0">
              <a:latin typeface="Times New Roman" pitchFamily="18" charset="0"/>
              <a:cs typeface="Times New Roman" pitchFamily="18" charset="0"/>
            </a:endParaRPr>
          </a:p>
          <a:p>
            <a:r>
              <a:rPr lang="it-IT" dirty="0"/>
              <a:t> </a:t>
            </a:r>
          </a:p>
          <a:p>
            <a:pPr algn="ctr"/>
            <a:endParaRPr lang="it-IT" dirty="0"/>
          </a:p>
        </p:txBody>
      </p:sp>
      <p:sp>
        <p:nvSpPr>
          <p:cNvPr id="1025" name="Rectangle 1"/>
          <p:cNvSpPr>
            <a:spLocks noGrp="1" noChangeArrowheads="1"/>
          </p:cNvSpPr>
          <p:nvPr>
            <p:ph type="title"/>
          </p:nvPr>
        </p:nvSpPr>
        <p:spPr bwMode="auto">
          <a:xfrm>
            <a:off x="1259632" y="72953"/>
            <a:ext cx="691276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b="1" i="0" u="none" strike="noStrike" cap="none" normalizeH="0" baseline="0" dirty="0" smtClean="0">
                <a:ln>
                  <a:noFill/>
                </a:ln>
                <a:solidFill>
                  <a:schemeClr val="tx1"/>
                </a:solidFill>
                <a:effectLst/>
                <a:latin typeface="Times New Roman" pitchFamily="18" charset="0"/>
                <a:cs typeface="Times New Roman" pitchFamily="18" charset="0"/>
              </a:rPr>
              <a:t>Inferno, Canto </a:t>
            </a:r>
            <a:r>
              <a:rPr kumimoji="0" lang="it-IT" sz="1200" b="1" i="0" u="none" strike="noStrike" cap="none" normalizeH="0" baseline="0" dirty="0" err="1" smtClean="0">
                <a:ln>
                  <a:noFill/>
                </a:ln>
                <a:solidFill>
                  <a:schemeClr val="tx1"/>
                </a:solidFill>
                <a:effectLst/>
                <a:latin typeface="Times New Roman" pitchFamily="18" charset="0"/>
                <a:cs typeface="Times New Roman" pitchFamily="18" charset="0"/>
              </a:rPr>
              <a:t>II°</a:t>
            </a:r>
            <a:endParaRPr kumimoji="0" lang="it-IT"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[de la prima parte, ne la quale fa proemio a la prima cantica cioè a la prima parte di questo  libro solamente, e in questo canto tratta l'</a:t>
            </a:r>
            <a:r>
              <a:rPr kumimoji="0" lang="it-IT" sz="1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auttore</a:t>
            </a: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come trovò Virgilio, il quale il fece </a:t>
            </a:r>
            <a:r>
              <a:rPr kumimoji="0" lang="it-IT" sz="1000" b="0" i="0" u="none" strike="noStrike" cap="none" normalizeH="0" baseline="0" dirty="0" smtClean="0">
                <a:ln>
                  <a:noFill/>
                </a:ln>
                <a:solidFill>
                  <a:schemeClr val="tx1"/>
                </a:solidFill>
                <a:effectLst/>
                <a:latin typeface="Times New Roman" pitchFamily="18" charset="0"/>
                <a:cs typeface="Times New Roman" pitchFamily="18" charset="0"/>
              </a:rPr>
              <a:t>sicuro del cammino per le tre donne che di lui </a:t>
            </a:r>
            <a:r>
              <a:rPr kumimoji="0" lang="it-IT" sz="1000" b="0" i="0" u="none" strike="noStrike" cap="none" normalizeH="0" baseline="0" dirty="0" err="1" smtClean="0">
                <a:ln>
                  <a:noFill/>
                </a:ln>
                <a:solidFill>
                  <a:schemeClr val="tx1"/>
                </a:solidFill>
                <a:effectLst/>
                <a:latin typeface="Times New Roman" pitchFamily="18" charset="0"/>
                <a:cs typeface="Times New Roman" pitchFamily="18" charset="0"/>
              </a:rPr>
              <a:t>aveano</a:t>
            </a:r>
            <a:r>
              <a:rPr kumimoji="0" lang="it-IT" sz="1000" b="0" i="0" u="none" strike="noStrike" cap="none" normalizeH="0" baseline="0" dirty="0" smtClean="0">
                <a:ln>
                  <a:noFill/>
                </a:ln>
                <a:solidFill>
                  <a:schemeClr val="tx1"/>
                </a:solidFill>
                <a:effectLst/>
                <a:latin typeface="Times New Roman" pitchFamily="18" charset="0"/>
                <a:cs typeface="Times New Roman" pitchFamily="18" charset="0"/>
              </a:rPr>
              <a:t> cura ne la corte del cielo.]</a:t>
            </a:r>
            <a:endParaRPr kumimoji="0" lang="it-IT"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050" name="Picture 2" descr="H:\7. FOTOGRAFO opere divina commedia olio su tela fronte\1. INFERNO DA FOTO FOTOGRAFO OK 13.02.2021\02 c. INFERNO.JPG"/>
          <p:cNvPicPr>
            <a:picLocks noGrp="1" noChangeAspect="1" noChangeArrowheads="1"/>
          </p:cNvPicPr>
          <p:nvPr>
            <p:ph type="pic" idx="1"/>
          </p:nvPr>
        </p:nvPicPr>
        <p:blipFill>
          <a:blip r:embed="rId2" cstate="print"/>
          <a:srcRect t="1087" b="1087"/>
          <a:stretch>
            <a:fillRect/>
          </a:stretch>
        </p:blipFill>
        <p:spPr bwMode="auto">
          <a:xfrm>
            <a:off x="1691680" y="692696"/>
            <a:ext cx="5760045" cy="5544616"/>
          </a:xfrm>
          <a:prstGeom prst="rect">
            <a:avLst/>
          </a:prstGeom>
          <a:noFill/>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91680" y="6021288"/>
            <a:ext cx="5486400" cy="648072"/>
          </a:xfrm>
        </p:spPr>
        <p:txBody>
          <a:bodyPr>
            <a:normAutofit fontScale="70000" lnSpcReduction="20000"/>
          </a:bodyPr>
          <a:lstStyle/>
          <a:p>
            <a:pPr algn="ctr"/>
            <a:endParaRPr lang="it-IT" sz="4800" dirty="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endParaRPr lang="it-IT" dirty="0"/>
          </a:p>
          <a:p>
            <a:pPr algn="ctr"/>
            <a:endParaRPr lang="it-IT" dirty="0"/>
          </a:p>
        </p:txBody>
      </p:sp>
      <p:sp>
        <p:nvSpPr>
          <p:cNvPr id="1025" name="Rectangle 1"/>
          <p:cNvSpPr>
            <a:spLocks noGrp="1" noChangeArrowheads="1"/>
          </p:cNvSpPr>
          <p:nvPr>
            <p:ph type="title"/>
          </p:nvPr>
        </p:nvSpPr>
        <p:spPr bwMode="auto">
          <a:xfrm>
            <a:off x="1691679" y="7243"/>
            <a:ext cx="5688633"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Inferno, Canto </a:t>
            </a:r>
            <a:r>
              <a:rPr lang="it-IT" sz="1200" dirty="0" err="1" smtClean="0">
                <a:latin typeface="Times New Roman" pitchFamily="18" charset="0"/>
                <a:cs typeface="Times New Roman" pitchFamily="18" charset="0"/>
              </a:rPr>
              <a:t>XXIX°</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[ove tratta de la decima bolgia, dove si puniscono i falsi </a:t>
            </a:r>
            <a:r>
              <a:rPr lang="it-IT" sz="1000" b="0" dirty="0" err="1" smtClean="0">
                <a:latin typeface="Times New Roman" pitchFamily="18" charset="0"/>
                <a:cs typeface="Times New Roman" pitchFamily="18" charset="0"/>
              </a:rPr>
              <a:t>fabricatori</a:t>
            </a:r>
            <a:r>
              <a:rPr lang="it-IT" sz="1000" b="0" dirty="0" smtClean="0">
                <a:latin typeface="Times New Roman" pitchFamily="18" charset="0"/>
                <a:cs typeface="Times New Roman" pitchFamily="18" charset="0"/>
              </a:rPr>
              <a:t> di qualunque</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opera, e </a:t>
            </a:r>
            <a:r>
              <a:rPr lang="it-IT" sz="1000" b="0" dirty="0" err="1" smtClean="0">
                <a:latin typeface="Times New Roman" pitchFamily="18" charset="0"/>
                <a:cs typeface="Times New Roman" pitchFamily="18" charset="0"/>
              </a:rPr>
              <a:t>isgrida</a:t>
            </a:r>
            <a:r>
              <a:rPr lang="it-IT" sz="1000" b="0" dirty="0" smtClean="0">
                <a:latin typeface="Times New Roman" pitchFamily="18" charset="0"/>
                <a:cs typeface="Times New Roman" pitchFamily="18" charset="0"/>
              </a:rPr>
              <a:t> e riprende l'autore i </a:t>
            </a:r>
            <a:r>
              <a:rPr lang="it-IT" sz="1000" b="0" dirty="0" err="1" smtClean="0">
                <a:latin typeface="Times New Roman" pitchFamily="18" charset="0"/>
                <a:cs typeface="Times New Roman" pitchFamily="18" charset="0"/>
              </a:rPr>
              <a:t>Sanesi</a:t>
            </a:r>
            <a:r>
              <a:rPr lang="it-IT" sz="1000" b="0" dirty="0" smtClean="0">
                <a:latin typeface="Times New Roman" pitchFamily="18" charset="0"/>
                <a:cs typeface="Times New Roman" pitchFamily="18" charset="0"/>
              </a:rPr>
              <a:t>.]</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6145" name="Rectangle 1"/>
          <p:cNvSpPr>
            <a:spLocks noChangeArrowheads="1"/>
          </p:cNvSpPr>
          <p:nvPr/>
        </p:nvSpPr>
        <p:spPr bwMode="auto">
          <a:xfrm>
            <a:off x="1691680" y="6144060"/>
            <a:ext cx="568863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vv</a:t>
            </a: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10 – 12</a:t>
            </a:r>
            <a:endParaRPr kumimoji="0" lang="it-IT"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“E già la luna è sotto i nostri piedi; / lo tempo è poco </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omai</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che n'è concesso, /</a:t>
            </a: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e altro è da veder che tu non vedi”</a:t>
            </a:r>
            <a:r>
              <a:rPr kumimoji="0" lang="it-IT" sz="1200" b="0" i="1" u="none" strike="noStrike" cap="none" normalizeH="0" baseline="0" dirty="0" smtClean="0">
                <a:ln>
                  <a:noFill/>
                </a:ln>
                <a:solidFill>
                  <a:schemeClr val="tx1"/>
                </a:solidFill>
                <a:effectLst/>
                <a:latin typeface="Times New Roman" pitchFamily="18" charset="0"/>
                <a:cs typeface="Times New Roman" pitchFamily="18" charset="0"/>
              </a:rPr>
              <a:t> </a:t>
            </a:r>
          </a:p>
        </p:txBody>
      </p:sp>
      <p:pic>
        <p:nvPicPr>
          <p:cNvPr id="26626" name="Picture 2" descr="H:\7. FOTOGRAFO opere divina commedia olio su tela fronte\1. INFERNO DA FOTO FOTOGRAFO OK 13.02.2021\29 c. INFERNO.JPG"/>
          <p:cNvPicPr>
            <a:picLocks noGrp="1" noChangeAspect="1" noChangeArrowheads="1"/>
          </p:cNvPicPr>
          <p:nvPr>
            <p:ph type="pic" idx="1"/>
          </p:nvPr>
        </p:nvPicPr>
        <p:blipFill>
          <a:blip r:embed="rId2" cstate="print"/>
          <a:srcRect t="516" b="516"/>
          <a:stretch>
            <a:fillRect/>
          </a:stretch>
        </p:blipFill>
        <p:spPr bwMode="auto">
          <a:xfrm>
            <a:off x="1763713" y="612775"/>
            <a:ext cx="5616575" cy="5553075"/>
          </a:xfrm>
          <a:prstGeom prst="rect">
            <a:avLst/>
          </a:prstGeo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91680" y="6093296"/>
            <a:ext cx="5760640" cy="764704"/>
          </a:xfrm>
        </p:spPr>
        <p:txBody>
          <a:bodyPr>
            <a:normAutofit/>
          </a:bodyPr>
          <a:lstStyle/>
          <a:p>
            <a:pPr algn="ctr">
              <a:spcBef>
                <a:spcPts val="0"/>
              </a:spcBef>
            </a:pPr>
            <a:r>
              <a:rPr lang="it-IT" sz="1300" dirty="0" err="1" smtClean="0">
                <a:latin typeface="Times New Roman" pitchFamily="18" charset="0"/>
                <a:cs typeface="Times New Roman" pitchFamily="18" charset="0"/>
              </a:rPr>
              <a:t>vv</a:t>
            </a:r>
            <a:r>
              <a:rPr lang="it-IT" sz="1300" dirty="0" smtClean="0">
                <a:latin typeface="Times New Roman" pitchFamily="18" charset="0"/>
                <a:cs typeface="Times New Roman" pitchFamily="18" charset="0"/>
              </a:rPr>
              <a:t> 16 – 18</a:t>
            </a:r>
          </a:p>
          <a:p>
            <a:pPr algn="ctr">
              <a:spcBef>
                <a:spcPts val="0"/>
              </a:spcBef>
            </a:pPr>
            <a:r>
              <a:rPr lang="it-IT" sz="1300" i="1" dirty="0" smtClean="0">
                <a:latin typeface="Times New Roman" pitchFamily="18" charset="0"/>
                <a:cs typeface="Times New Roman" pitchFamily="18" charset="0"/>
              </a:rPr>
              <a:t>“</a:t>
            </a:r>
            <a:r>
              <a:rPr lang="it-IT" sz="1200" i="1" dirty="0" err="1" smtClean="0">
                <a:latin typeface="Times New Roman" pitchFamily="18" charset="0"/>
                <a:cs typeface="Times New Roman" pitchFamily="18" charset="0"/>
              </a:rPr>
              <a:t>Ecuba</a:t>
            </a:r>
            <a:r>
              <a:rPr lang="it-IT" sz="1200" i="1" dirty="0" smtClean="0">
                <a:latin typeface="Times New Roman" pitchFamily="18" charset="0"/>
                <a:cs typeface="Times New Roman" pitchFamily="18" charset="0"/>
              </a:rPr>
              <a:t> trista, misera e cattiva, / poscia che vide </a:t>
            </a:r>
            <a:r>
              <a:rPr lang="it-IT" sz="1200" i="1" dirty="0" err="1" smtClean="0">
                <a:latin typeface="Times New Roman" pitchFamily="18" charset="0"/>
                <a:cs typeface="Times New Roman" pitchFamily="18" charset="0"/>
              </a:rPr>
              <a:t>Polissena</a:t>
            </a:r>
            <a:r>
              <a:rPr lang="it-IT" sz="1200" i="1" dirty="0" smtClean="0">
                <a:latin typeface="Times New Roman" pitchFamily="18" charset="0"/>
                <a:cs typeface="Times New Roman" pitchFamily="18" charset="0"/>
              </a:rPr>
              <a:t> morta, /</a:t>
            </a:r>
          </a:p>
          <a:p>
            <a:pPr algn="ctr">
              <a:spcBef>
                <a:spcPts val="0"/>
              </a:spcBef>
            </a:pPr>
            <a:r>
              <a:rPr lang="it-IT" sz="1200" i="1" dirty="0" smtClean="0">
                <a:latin typeface="Times New Roman" pitchFamily="18" charset="0"/>
                <a:cs typeface="Times New Roman" pitchFamily="18" charset="0"/>
              </a:rPr>
              <a:t>e del suo </a:t>
            </a:r>
            <a:r>
              <a:rPr lang="it-IT" sz="1200" i="1" dirty="0" err="1" smtClean="0">
                <a:latin typeface="Times New Roman" pitchFamily="18" charset="0"/>
                <a:cs typeface="Times New Roman" pitchFamily="18" charset="0"/>
              </a:rPr>
              <a:t>Polidoro</a:t>
            </a:r>
            <a:r>
              <a:rPr lang="it-IT" sz="1200" i="1" dirty="0" smtClean="0">
                <a:latin typeface="Times New Roman" pitchFamily="18" charset="0"/>
                <a:cs typeface="Times New Roman" pitchFamily="18" charset="0"/>
              </a:rPr>
              <a:t> in su la riva”</a:t>
            </a:r>
            <a:endParaRPr lang="it-IT" sz="1200" i="1" dirty="0">
              <a:latin typeface="Times New Roman" pitchFamily="18" charset="0"/>
              <a:cs typeface="Times New Roman" pitchFamily="18" charset="0"/>
            </a:endParaRPr>
          </a:p>
        </p:txBody>
      </p:sp>
      <p:sp>
        <p:nvSpPr>
          <p:cNvPr id="1025" name="Rectangle 1"/>
          <p:cNvSpPr>
            <a:spLocks noGrp="1" noChangeArrowheads="1"/>
          </p:cNvSpPr>
          <p:nvPr>
            <p:ph type="title"/>
          </p:nvPr>
        </p:nvSpPr>
        <p:spPr bwMode="auto">
          <a:xfrm>
            <a:off x="1691679" y="18061"/>
            <a:ext cx="5688633" cy="4308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Inferno, Canto </a:t>
            </a:r>
            <a:r>
              <a:rPr lang="it-IT" sz="1200" dirty="0" err="1" smtClean="0">
                <a:latin typeface="Times New Roman" pitchFamily="18" charset="0"/>
                <a:cs typeface="Times New Roman" pitchFamily="18" charset="0"/>
              </a:rPr>
              <a:t>XXX°</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[ove tratta di quella medesima materia e gente.]</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27650" name="Picture 2" descr="H:\7. FOTOGRAFO opere divina commedia olio su tela fronte\1. INFERNO DA FOTO FOTOGRAFO OK 13.02.2021\30 c. INFERNO.JPG"/>
          <p:cNvPicPr>
            <a:picLocks noGrp="1" noChangeAspect="1" noChangeArrowheads="1"/>
          </p:cNvPicPr>
          <p:nvPr>
            <p:ph type="pic" idx="1"/>
          </p:nvPr>
        </p:nvPicPr>
        <p:blipFill>
          <a:blip r:embed="rId2" cstate="print"/>
          <a:srcRect t="664" b="664"/>
          <a:stretch>
            <a:fillRect/>
          </a:stretch>
        </p:blipFill>
        <p:spPr bwMode="auto">
          <a:xfrm>
            <a:off x="1692275" y="548681"/>
            <a:ext cx="5616575" cy="5544615"/>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91680" y="5949280"/>
            <a:ext cx="5486400" cy="648072"/>
          </a:xfrm>
        </p:spPr>
        <p:txBody>
          <a:bodyPr>
            <a:normAutofit fontScale="70000" lnSpcReduction="20000"/>
          </a:bodyPr>
          <a:lstStyle/>
          <a:p>
            <a:pPr algn="ctr"/>
            <a:endParaRPr lang="it-IT" sz="4800" dirty="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endParaRPr lang="it-IT" dirty="0"/>
          </a:p>
          <a:p>
            <a:pPr algn="ctr"/>
            <a:endParaRPr lang="it-IT" dirty="0"/>
          </a:p>
        </p:txBody>
      </p:sp>
      <p:sp>
        <p:nvSpPr>
          <p:cNvPr id="3073" name="Rectangle 1"/>
          <p:cNvSpPr>
            <a:spLocks noChangeArrowheads="1"/>
          </p:cNvSpPr>
          <p:nvPr/>
        </p:nvSpPr>
        <p:spPr bwMode="auto">
          <a:xfrm>
            <a:off x="1763688" y="6120849"/>
            <a:ext cx="5616624"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vv</a:t>
            </a: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31 – 33</a:t>
            </a:r>
            <a:endParaRPr kumimoji="0" lang="it-IT"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“sappi che non son torri, ma giganti, / e son nel pozzo intorno da la ripa /</a:t>
            </a:r>
            <a:endParaRPr kumimoji="0" lang="it-IT" sz="1200" b="0" i="1"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da l'umbilico in </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giuso</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tutti quanti</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it-IT" sz="1800" b="0" i="1" u="none" strike="noStrike" cap="none" normalizeH="0" baseline="0" dirty="0" smtClean="0">
              <a:ln>
                <a:noFill/>
              </a:ln>
              <a:solidFill>
                <a:schemeClr val="tx1"/>
              </a:solidFill>
              <a:effectLst/>
              <a:latin typeface="Arial" pitchFamily="34" charset="0"/>
              <a:cs typeface="Arial" pitchFamily="34" charset="0"/>
            </a:endParaRPr>
          </a:p>
        </p:txBody>
      </p:sp>
      <p:sp>
        <p:nvSpPr>
          <p:cNvPr id="3074" name="Rectangle 2"/>
          <p:cNvSpPr>
            <a:spLocks noGrp="1" noChangeArrowheads="1"/>
          </p:cNvSpPr>
          <p:nvPr>
            <p:ph type="title"/>
          </p:nvPr>
        </p:nvSpPr>
        <p:spPr bwMode="auto">
          <a:xfrm>
            <a:off x="1763688" y="50983"/>
            <a:ext cx="5472608" cy="4308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Inferno, Canto </a:t>
            </a:r>
            <a:r>
              <a:rPr kumimoji="0" lang="it-IT" sz="12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XXXI°</a:t>
            </a:r>
            <a:endParaRPr kumimoji="0" lang="it-IT"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[ove tratta de' giganti che guardano il pozzo de l'inferno, ed è il nono cerchio.]</a:t>
            </a:r>
            <a:endParaRPr kumimoji="0" lang="it-IT"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8674" name="Picture 2" descr="H:\7. FOTOGRAFO opere divina commedia olio su tela fronte\1. INFERNO DA FOTO FOTOGRAFO OK 13.02.2021\31 c. INFERNO.JPG"/>
          <p:cNvPicPr>
            <a:picLocks noGrp="1" noChangeAspect="1" noChangeArrowheads="1"/>
          </p:cNvPicPr>
          <p:nvPr>
            <p:ph type="pic" idx="1"/>
          </p:nvPr>
        </p:nvPicPr>
        <p:blipFill>
          <a:blip r:embed="rId2" cstate="print"/>
          <a:srcRect t="362" b="362"/>
          <a:stretch>
            <a:fillRect/>
          </a:stretch>
        </p:blipFill>
        <p:spPr bwMode="auto">
          <a:xfrm>
            <a:off x="1691680" y="476673"/>
            <a:ext cx="5688608" cy="5616623"/>
          </a:xfrm>
          <a:prstGeom prst="rect">
            <a:avLst/>
          </a:prstGeo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91680" y="5733256"/>
            <a:ext cx="5486400" cy="720080"/>
          </a:xfrm>
        </p:spPr>
        <p:txBody>
          <a:bodyPr>
            <a:normAutofit fontScale="77500" lnSpcReduction="20000"/>
          </a:bodyPr>
          <a:lstStyle/>
          <a:p>
            <a:pPr algn="ctr"/>
            <a:endParaRPr lang="it-IT" sz="4800" dirty="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endParaRPr lang="it-IT" dirty="0"/>
          </a:p>
          <a:p>
            <a:pPr algn="ctr"/>
            <a:endParaRPr lang="it-IT" dirty="0"/>
          </a:p>
        </p:txBody>
      </p:sp>
      <p:sp>
        <p:nvSpPr>
          <p:cNvPr id="1025" name="Rectangle 1"/>
          <p:cNvSpPr>
            <a:spLocks noGrp="1" noChangeArrowheads="1"/>
          </p:cNvSpPr>
          <p:nvPr>
            <p:ph type="title"/>
          </p:nvPr>
        </p:nvSpPr>
        <p:spPr bwMode="auto">
          <a:xfrm>
            <a:off x="1619672" y="95411"/>
            <a:ext cx="5904655"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 Inferno, Canto </a:t>
            </a:r>
            <a:r>
              <a:rPr lang="it-IT" sz="1200" dirty="0" err="1" smtClean="0">
                <a:latin typeface="Times New Roman" pitchFamily="18" charset="0"/>
                <a:cs typeface="Times New Roman" pitchFamily="18" charset="0"/>
              </a:rPr>
              <a:t>XXXII°</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[nel quale tratta de' traditori di loro schiatta e de' traditori de la loro patria, che</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sono nel pozzo de l'inferno.]</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2049" name="Rectangle 1"/>
          <p:cNvSpPr>
            <a:spLocks noChangeArrowheads="1"/>
          </p:cNvSpPr>
          <p:nvPr/>
        </p:nvSpPr>
        <p:spPr bwMode="auto">
          <a:xfrm>
            <a:off x="1691680" y="6161675"/>
            <a:ext cx="5616624"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it-IT" sz="12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vv</a:t>
            </a: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22 – 24</a:t>
            </a:r>
            <a:endParaRPr kumimoji="0" lang="it-IT"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“Per ch'io mi volsi, e vidimi </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davante</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 e sotto i piedi un lago che per gelo /</a:t>
            </a:r>
            <a:endParaRPr kumimoji="0" lang="it-IT" sz="600" b="0" i="1"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avea</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di vetro e non d'acqua sembiante</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it-IT"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9698" name="Picture 2" descr="H:\7. FOTOGRAFO opere divina commedia olio su tela fronte\1. INFERNO DA FOTO FOTOGRAFO OK 13.02.2021\32 c. INFERNO.JPG"/>
          <p:cNvPicPr>
            <a:picLocks noGrp="1" noChangeAspect="1" noChangeArrowheads="1"/>
          </p:cNvPicPr>
          <p:nvPr>
            <p:ph type="pic" idx="1"/>
          </p:nvPr>
        </p:nvPicPr>
        <p:blipFill>
          <a:blip r:embed="rId2" cstate="print"/>
          <a:srcRect t="792" b="792"/>
          <a:stretch>
            <a:fillRect/>
          </a:stretch>
        </p:blipFill>
        <p:spPr bwMode="auto">
          <a:xfrm>
            <a:off x="1763713" y="692150"/>
            <a:ext cx="5545137" cy="5401146"/>
          </a:xfrm>
          <a:prstGeom prst="rect">
            <a:avLst/>
          </a:prstGeom>
          <a:noFill/>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91680" y="5949280"/>
            <a:ext cx="5486400" cy="648072"/>
          </a:xfrm>
        </p:spPr>
        <p:txBody>
          <a:bodyPr>
            <a:normAutofit fontScale="70000" lnSpcReduction="20000"/>
          </a:bodyPr>
          <a:lstStyle/>
          <a:p>
            <a:pPr algn="ctr"/>
            <a:endParaRPr lang="it-IT" sz="4800" dirty="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endParaRPr lang="it-IT" dirty="0"/>
          </a:p>
          <a:p>
            <a:pPr algn="ctr"/>
            <a:endParaRPr lang="it-IT" dirty="0"/>
          </a:p>
        </p:txBody>
      </p:sp>
      <p:sp>
        <p:nvSpPr>
          <p:cNvPr id="1025" name="Rectangle 1"/>
          <p:cNvSpPr>
            <a:spLocks noGrp="1" noChangeArrowheads="1"/>
          </p:cNvSpPr>
          <p:nvPr>
            <p:ph type="title"/>
          </p:nvPr>
        </p:nvSpPr>
        <p:spPr bwMode="auto">
          <a:xfrm>
            <a:off x="1619672" y="-32674"/>
            <a:ext cx="5904655"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Inferno, Canto </a:t>
            </a:r>
            <a:r>
              <a:rPr lang="it-IT" sz="1200" dirty="0" err="1" smtClean="0">
                <a:latin typeface="Times New Roman" pitchFamily="18" charset="0"/>
                <a:cs typeface="Times New Roman" pitchFamily="18" charset="0"/>
              </a:rPr>
              <a:t>XXXIII°</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[ove tratta di quelli che tradirono coloro che in loro tutto si fidavano, e coloro da cui erano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stati promossi a dignità e grande stato; e riprende qui i Pisani e i Genovesi.]</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2" name="Rectangle 1"/>
          <p:cNvSpPr>
            <a:spLocks noChangeArrowheads="1"/>
          </p:cNvSpPr>
          <p:nvPr/>
        </p:nvSpPr>
        <p:spPr bwMode="auto">
          <a:xfrm>
            <a:off x="1691680" y="6139700"/>
            <a:ext cx="576064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vv</a:t>
            </a: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34 – 36</a:t>
            </a:r>
            <a:endParaRPr kumimoji="0" lang="it-IT"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“In </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picciol</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corso mi </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parieno</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stanchi / lo padre e ' figli, e con l'</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agute</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scane</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mi </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parea</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lor</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veder fender li fianchi</a:t>
            </a:r>
            <a:r>
              <a:rPr kumimoji="0" lang="it-IT" sz="1200" b="0" i="1" u="none" strike="noStrike" cap="none" normalizeH="0" baseline="0" dirty="0" smtClean="0">
                <a:ln>
                  <a:noFill/>
                </a:ln>
                <a:solidFill>
                  <a:schemeClr val="tx1"/>
                </a:solidFill>
                <a:effectLst/>
                <a:latin typeface="Times New Roman" pitchFamily="18" charset="0"/>
                <a:cs typeface="Times New Roman" pitchFamily="18" charset="0"/>
              </a:rPr>
              <a:t>“</a:t>
            </a:r>
          </a:p>
        </p:txBody>
      </p:sp>
      <p:pic>
        <p:nvPicPr>
          <p:cNvPr id="30722" name="Picture 2" descr="H:\7. FOTOGRAFO opere divina commedia olio su tela fronte\1. INFERNO DA FOTO FOTOGRAFO OK 13.02.2021\33 c. INFERNO.JPG"/>
          <p:cNvPicPr>
            <a:picLocks noGrp="1" noChangeAspect="1" noChangeArrowheads="1"/>
          </p:cNvPicPr>
          <p:nvPr>
            <p:ph type="pic" idx="1"/>
          </p:nvPr>
        </p:nvPicPr>
        <p:blipFill>
          <a:blip r:embed="rId2" cstate="print"/>
          <a:srcRect l="19" r="19"/>
          <a:stretch>
            <a:fillRect/>
          </a:stretch>
        </p:blipFill>
        <p:spPr bwMode="auto">
          <a:xfrm>
            <a:off x="1792288" y="612775"/>
            <a:ext cx="5516562" cy="5480050"/>
          </a:xfrm>
          <a:prstGeom prst="rect">
            <a:avLst/>
          </a:prstGeom>
          <a:noFill/>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91680" y="5949280"/>
            <a:ext cx="5486400" cy="648072"/>
          </a:xfrm>
        </p:spPr>
        <p:txBody>
          <a:bodyPr>
            <a:normAutofit fontScale="70000" lnSpcReduction="20000"/>
          </a:bodyPr>
          <a:lstStyle/>
          <a:p>
            <a:pPr algn="ctr"/>
            <a:endParaRPr lang="it-IT" sz="4800" dirty="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endParaRPr lang="it-IT" dirty="0"/>
          </a:p>
          <a:p>
            <a:pPr algn="ctr"/>
            <a:endParaRPr lang="it-IT" dirty="0"/>
          </a:p>
        </p:txBody>
      </p:sp>
      <p:sp>
        <p:nvSpPr>
          <p:cNvPr id="1025" name="Rectangle 1"/>
          <p:cNvSpPr>
            <a:spLocks noGrp="1" noChangeArrowheads="1"/>
          </p:cNvSpPr>
          <p:nvPr>
            <p:ph type="title"/>
          </p:nvPr>
        </p:nvSpPr>
        <p:spPr bwMode="auto">
          <a:xfrm>
            <a:off x="1763687" y="29364"/>
            <a:ext cx="5544617"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Inferno, Canto </a:t>
            </a:r>
            <a:r>
              <a:rPr lang="it-IT" sz="1200" dirty="0" err="1" smtClean="0">
                <a:latin typeface="Times New Roman" pitchFamily="18" charset="0"/>
                <a:cs typeface="Times New Roman" pitchFamily="18" charset="0"/>
              </a:rPr>
              <a:t>XXXIV°</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[e ultimo de la prima cantica di Dante </a:t>
            </a:r>
            <a:r>
              <a:rPr lang="it-IT" sz="1000" b="0" dirty="0" err="1" smtClean="0">
                <a:latin typeface="Times New Roman" pitchFamily="18" charset="0"/>
                <a:cs typeface="Times New Roman" pitchFamily="18" charset="0"/>
              </a:rPr>
              <a:t>Alleghieri</a:t>
            </a:r>
            <a:r>
              <a:rPr lang="it-IT" sz="1000" b="0" dirty="0" smtClean="0">
                <a:latin typeface="Times New Roman" pitchFamily="18" charset="0"/>
                <a:cs typeface="Times New Roman" pitchFamily="18" charset="0"/>
              </a:rPr>
              <a:t> di Fiorenza, nel qual canto tratta di Belzebù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principe de' </a:t>
            </a:r>
            <a:r>
              <a:rPr lang="it-IT" sz="1000" b="0" dirty="0" err="1" smtClean="0">
                <a:latin typeface="Times New Roman" pitchFamily="18" charset="0"/>
                <a:cs typeface="Times New Roman" pitchFamily="18" charset="0"/>
              </a:rPr>
              <a:t>dimoni</a:t>
            </a:r>
            <a:r>
              <a:rPr lang="it-IT" sz="1000" b="0" dirty="0" smtClean="0">
                <a:latin typeface="Times New Roman" pitchFamily="18" charset="0"/>
                <a:cs typeface="Times New Roman" pitchFamily="18" charset="0"/>
              </a:rPr>
              <a:t> e de' traditori di loro signori, e narra come </a:t>
            </a:r>
            <a:r>
              <a:rPr lang="it-IT" sz="1000" b="0" dirty="0" err="1" smtClean="0">
                <a:latin typeface="Times New Roman" pitchFamily="18" charset="0"/>
                <a:cs typeface="Times New Roman" pitchFamily="18" charset="0"/>
              </a:rPr>
              <a:t>uscie</a:t>
            </a:r>
            <a:r>
              <a:rPr lang="it-IT" sz="1000" b="0" dirty="0" smtClean="0">
                <a:latin typeface="Times New Roman" pitchFamily="18" charset="0"/>
                <a:cs typeface="Times New Roman" pitchFamily="18" charset="0"/>
              </a:rPr>
              <a:t> de l'inferno.]</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48129" name="Rectangle 1"/>
          <p:cNvSpPr>
            <a:spLocks noChangeArrowheads="1"/>
          </p:cNvSpPr>
          <p:nvPr/>
        </p:nvSpPr>
        <p:spPr bwMode="auto">
          <a:xfrm>
            <a:off x="1763688" y="6150676"/>
            <a:ext cx="5544616"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vv</a:t>
            </a: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28 – 30</a:t>
            </a:r>
            <a:endParaRPr kumimoji="0" lang="it-IT"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“Lo '</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mperador</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del doloroso regno /</a:t>
            </a:r>
            <a:r>
              <a:rPr kumimoji="0" lang="it-IT" sz="1200" b="0" i="1" u="none" strike="noStrike" cap="none" normalizeH="0" dirty="0" smtClean="0">
                <a:ln>
                  <a:noFill/>
                </a:ln>
                <a:solidFill>
                  <a:schemeClr val="tx1"/>
                </a:solidFill>
                <a:effectLst/>
                <a:latin typeface="Times New Roman" pitchFamily="18" charset="0"/>
                <a:ea typeface="Calibri" pitchFamily="34" charset="0"/>
                <a:cs typeface="Times New Roman" pitchFamily="18" charset="0"/>
              </a:rPr>
              <a:t> </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da mezzo 'l petto </a:t>
            </a: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uscia</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fuor de la ghiaccia; /</a:t>
            </a:r>
            <a:endParaRPr kumimoji="0" lang="it-IT" sz="1200" b="0" i="1"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e più con un gigante io mi convegno,”</a:t>
            </a:r>
            <a:endParaRPr kumimoji="0" lang="it-IT" sz="1200" b="0" i="1"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31746" name="Picture 2" descr="H:\7. FOTOGRAFO opere divina commedia olio su tela fronte\1. INFERNO DA FOTO FOTOGRAFO OK 13.02.2021\34 c. INFERNO.JPG"/>
          <p:cNvPicPr>
            <a:picLocks noGrp="1" noChangeAspect="1" noChangeArrowheads="1"/>
          </p:cNvPicPr>
          <p:nvPr>
            <p:ph type="pic" idx="1"/>
          </p:nvPr>
        </p:nvPicPr>
        <p:blipFill>
          <a:blip r:embed="rId2" cstate="print"/>
          <a:srcRect t="727" b="727"/>
          <a:stretch>
            <a:fillRect/>
          </a:stretch>
        </p:blipFill>
        <p:spPr bwMode="auto">
          <a:xfrm>
            <a:off x="1792288" y="692150"/>
            <a:ext cx="5588000" cy="5473700"/>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547664" y="6309320"/>
            <a:ext cx="5904656" cy="548680"/>
          </a:xfrm>
        </p:spPr>
        <p:txBody>
          <a:bodyPr>
            <a:normAutofit fontScale="25000" lnSpcReduction="20000"/>
          </a:bodyPr>
          <a:lstStyle/>
          <a:p>
            <a:pPr algn="ctr">
              <a:lnSpc>
                <a:spcPct val="20000"/>
              </a:lnSpc>
              <a:spcBef>
                <a:spcPts val="0"/>
              </a:spcBef>
            </a:pPr>
            <a:endParaRPr lang="it-IT" sz="4800" dirty="0" smtClean="0">
              <a:latin typeface="Times New Roman" pitchFamily="18" charset="0"/>
              <a:cs typeface="Times New Roman" pitchFamily="18" charset="0"/>
            </a:endParaRPr>
          </a:p>
          <a:p>
            <a:pPr algn="ctr">
              <a:lnSpc>
                <a:spcPct val="20000"/>
              </a:lnSpc>
              <a:spcBef>
                <a:spcPts val="0"/>
              </a:spcBef>
            </a:pPr>
            <a:endParaRPr lang="it-IT" sz="4800" dirty="0" smtClean="0">
              <a:latin typeface="Times New Roman" pitchFamily="18" charset="0"/>
              <a:cs typeface="Times New Roman" pitchFamily="18" charset="0"/>
            </a:endParaRPr>
          </a:p>
          <a:p>
            <a:pPr algn="ctr">
              <a:lnSpc>
                <a:spcPct val="20000"/>
              </a:lnSpc>
              <a:spcBef>
                <a:spcPts val="0"/>
              </a:spcBef>
            </a:pPr>
            <a:endParaRPr lang="it-IT" sz="4800" dirty="0" smtClean="0">
              <a:latin typeface="Times New Roman" pitchFamily="18" charset="0"/>
              <a:cs typeface="Times New Roman" pitchFamily="18" charset="0"/>
            </a:endParaRPr>
          </a:p>
          <a:p>
            <a:pPr algn="ctr">
              <a:lnSpc>
                <a:spcPct val="20000"/>
              </a:lnSpc>
              <a:spcBef>
                <a:spcPts val="0"/>
              </a:spcBef>
            </a:pPr>
            <a:endParaRPr lang="it-IT" sz="4800" dirty="0" smtClean="0">
              <a:latin typeface="Times New Roman" pitchFamily="18" charset="0"/>
              <a:cs typeface="Times New Roman" pitchFamily="18" charset="0"/>
            </a:endParaRPr>
          </a:p>
          <a:p>
            <a:pPr algn="ctr">
              <a:lnSpc>
                <a:spcPct val="20000"/>
              </a:lnSpc>
              <a:spcBef>
                <a:spcPts val="0"/>
              </a:spcBef>
            </a:pPr>
            <a:r>
              <a:rPr lang="it-IT" sz="4800" dirty="0" smtClean="0">
                <a:latin typeface="Times New Roman" pitchFamily="18" charset="0"/>
                <a:cs typeface="Times New Roman" pitchFamily="18" charset="0"/>
              </a:rPr>
              <a:t> </a:t>
            </a:r>
            <a:r>
              <a:rPr lang="it-IT" sz="4800" dirty="0" err="1" smtClean="0">
                <a:latin typeface="Times New Roman" pitchFamily="18" charset="0"/>
                <a:cs typeface="Times New Roman" pitchFamily="18" charset="0"/>
              </a:rPr>
              <a:t>vv</a:t>
            </a:r>
            <a:r>
              <a:rPr lang="it-IT" sz="4800" dirty="0" smtClean="0">
                <a:latin typeface="Times New Roman" pitchFamily="18" charset="0"/>
                <a:cs typeface="Times New Roman" pitchFamily="18" charset="0"/>
              </a:rPr>
              <a:t> 82 – 84</a:t>
            </a:r>
          </a:p>
          <a:p>
            <a:pPr algn="ctr">
              <a:lnSpc>
                <a:spcPct val="20000"/>
              </a:lnSpc>
              <a:spcBef>
                <a:spcPts val="0"/>
              </a:spcBef>
            </a:pPr>
            <a:r>
              <a:rPr lang="it-IT" sz="4800" i="1" dirty="0" smtClean="0">
                <a:latin typeface="Times New Roman" pitchFamily="18" charset="0"/>
                <a:cs typeface="Times New Roman" pitchFamily="18" charset="0"/>
              </a:rPr>
              <a:t> </a:t>
            </a:r>
          </a:p>
          <a:p>
            <a:pPr algn="ctr">
              <a:spcBef>
                <a:spcPts val="0"/>
              </a:spcBef>
            </a:pPr>
            <a:endParaRPr lang="it-IT" sz="4800" i="1" dirty="0" smtClean="0">
              <a:latin typeface="Times New Roman" pitchFamily="18" charset="0"/>
              <a:cs typeface="Times New Roman" pitchFamily="18" charset="0"/>
            </a:endParaRPr>
          </a:p>
          <a:p>
            <a:pPr algn="ctr">
              <a:spcBef>
                <a:spcPts val="0"/>
              </a:spcBef>
            </a:pPr>
            <a:r>
              <a:rPr lang="it-IT" sz="4800" i="1" dirty="0" smtClean="0">
                <a:latin typeface="Times New Roman" pitchFamily="18" charset="0"/>
                <a:cs typeface="Times New Roman" pitchFamily="18" charset="0"/>
              </a:rPr>
              <a:t>“Ed </a:t>
            </a:r>
            <a:r>
              <a:rPr lang="it-IT" sz="4800" i="1" dirty="0">
                <a:latin typeface="Times New Roman" pitchFamily="18" charset="0"/>
                <a:cs typeface="Times New Roman" pitchFamily="18" charset="0"/>
              </a:rPr>
              <a:t>ecco verso noi venir per </a:t>
            </a:r>
            <a:r>
              <a:rPr lang="it-IT" sz="4800" i="1" dirty="0" smtClean="0">
                <a:latin typeface="Times New Roman" pitchFamily="18" charset="0"/>
                <a:cs typeface="Times New Roman" pitchFamily="18" charset="0"/>
              </a:rPr>
              <a:t>nave /  un </a:t>
            </a:r>
            <a:r>
              <a:rPr lang="it-IT" sz="4800" i="1" dirty="0">
                <a:latin typeface="Times New Roman" pitchFamily="18" charset="0"/>
                <a:cs typeface="Times New Roman" pitchFamily="18" charset="0"/>
              </a:rPr>
              <a:t>vecchio, bianco per antico pelo</a:t>
            </a:r>
            <a:r>
              <a:rPr lang="it-IT" sz="4800" i="1" dirty="0" smtClean="0">
                <a:latin typeface="Times New Roman" pitchFamily="18" charset="0"/>
                <a:cs typeface="Times New Roman" pitchFamily="18" charset="0"/>
              </a:rPr>
              <a:t>, /</a:t>
            </a:r>
            <a:endParaRPr lang="it-IT" sz="4800" i="1" dirty="0">
              <a:latin typeface="Times New Roman" pitchFamily="18" charset="0"/>
              <a:cs typeface="Times New Roman" pitchFamily="18" charset="0"/>
            </a:endParaRPr>
          </a:p>
          <a:p>
            <a:pPr algn="ctr">
              <a:spcBef>
                <a:spcPts val="0"/>
              </a:spcBef>
            </a:pPr>
            <a:r>
              <a:rPr lang="it-IT" sz="4800" i="1" dirty="0">
                <a:latin typeface="Times New Roman" pitchFamily="18" charset="0"/>
                <a:cs typeface="Times New Roman" pitchFamily="18" charset="0"/>
              </a:rPr>
              <a:t>gridando: «Guai a voi, anime </a:t>
            </a:r>
            <a:r>
              <a:rPr lang="it-IT" sz="4800" i="1" dirty="0" smtClean="0">
                <a:latin typeface="Times New Roman" pitchFamily="18" charset="0"/>
                <a:cs typeface="Times New Roman" pitchFamily="18" charset="0"/>
              </a:rPr>
              <a:t>prave!...</a:t>
            </a:r>
            <a:r>
              <a:rPr lang="it-IT" sz="4800" i="1" dirty="0" smtClean="0">
                <a:latin typeface="Times New Roman" pitchFamily="18" charset="0"/>
                <a:ea typeface="Calibri" pitchFamily="34" charset="0"/>
                <a:cs typeface="Times New Roman" pitchFamily="18" charset="0"/>
              </a:rPr>
              <a:t> »</a:t>
            </a:r>
            <a:r>
              <a:rPr lang="it-IT" sz="4800" i="1" dirty="0" smtClean="0">
                <a:latin typeface="Times New Roman" pitchFamily="18" charset="0"/>
                <a:cs typeface="Times New Roman" pitchFamily="18" charset="0"/>
              </a:rPr>
              <a:t>”</a:t>
            </a:r>
            <a:endParaRPr lang="it-IT" sz="4800" i="1" dirty="0">
              <a:latin typeface="Times New Roman" pitchFamily="18" charset="0"/>
              <a:cs typeface="Times New Roman" pitchFamily="18" charset="0"/>
            </a:endParaRPr>
          </a:p>
          <a:p>
            <a:pPr algn="ctr">
              <a:spcBef>
                <a:spcPts val="0"/>
              </a:spcBef>
            </a:pPr>
            <a:r>
              <a:rPr lang="it-IT" sz="4800" dirty="0">
                <a:latin typeface="Times New Roman" pitchFamily="18" charset="0"/>
                <a:cs typeface="Times New Roman" pitchFamily="18" charset="0"/>
              </a:rPr>
              <a:t> </a:t>
            </a:r>
          </a:p>
          <a:p>
            <a:pPr>
              <a:spcBef>
                <a:spcPts val="0"/>
              </a:spcBef>
            </a:pPr>
            <a:endParaRPr lang="it-IT" dirty="0"/>
          </a:p>
          <a:p>
            <a:pPr algn="ctr">
              <a:spcBef>
                <a:spcPts val="0"/>
              </a:spcBef>
            </a:pPr>
            <a:endParaRPr lang="it-IT" dirty="0"/>
          </a:p>
        </p:txBody>
      </p:sp>
      <p:sp>
        <p:nvSpPr>
          <p:cNvPr id="1025" name="Rectangle 1"/>
          <p:cNvSpPr>
            <a:spLocks noGrp="1" noChangeArrowheads="1"/>
          </p:cNvSpPr>
          <p:nvPr>
            <p:ph type="title"/>
          </p:nvPr>
        </p:nvSpPr>
        <p:spPr bwMode="auto">
          <a:xfrm>
            <a:off x="899592" y="6489"/>
            <a:ext cx="7200799"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a:latin typeface="Times New Roman" pitchFamily="18" charset="0"/>
                <a:cs typeface="Times New Roman" pitchFamily="18" charset="0"/>
              </a:rPr>
              <a:t>Inferno, Canto </a:t>
            </a:r>
            <a:r>
              <a:rPr lang="it-IT" sz="1200" dirty="0" err="1">
                <a:latin typeface="Times New Roman" pitchFamily="18" charset="0"/>
                <a:cs typeface="Times New Roman" pitchFamily="18" charset="0"/>
              </a:rPr>
              <a:t>III°</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a:latin typeface="Times New Roman" pitchFamily="18" charset="0"/>
                <a:cs typeface="Times New Roman" pitchFamily="18" charset="0"/>
              </a:rPr>
              <a:t>[nel quale tratta de la porta e de l'entrata de l'inferno e del fiume d'Acheronte, de </a:t>
            </a:r>
            <a:r>
              <a:rPr lang="it-IT" sz="1000" b="0" dirty="0" smtClean="0">
                <a:latin typeface="Times New Roman" pitchFamily="18" charset="0"/>
                <a:cs typeface="Times New Roman" pitchFamily="18" charset="0"/>
              </a:rPr>
              <a:t>la pena </a:t>
            </a:r>
            <a:r>
              <a:rPr lang="it-IT" sz="1000" b="0" dirty="0">
                <a:latin typeface="Times New Roman" pitchFamily="18" charset="0"/>
                <a:cs typeface="Times New Roman" pitchFamily="18" charset="0"/>
              </a:rPr>
              <a:t>di coloro che vissero </a:t>
            </a:r>
            <a:r>
              <a:rPr lang="it-IT" sz="1000" b="0" dirty="0" err="1">
                <a:latin typeface="Times New Roman" pitchFamily="18" charset="0"/>
                <a:cs typeface="Times New Roman" pitchFamily="18" charset="0"/>
              </a:rPr>
              <a:t>sanza</a:t>
            </a:r>
            <a:r>
              <a:rPr lang="it-IT" sz="1000" b="0" dirty="0">
                <a:latin typeface="Times New Roman" pitchFamily="18" charset="0"/>
                <a:cs typeface="Times New Roman" pitchFamily="18" charset="0"/>
              </a:rPr>
              <a:t> opere di fama degne, e come il demonio </a:t>
            </a:r>
            <a:r>
              <a:rPr lang="it-IT" sz="1000" b="0" dirty="0" err="1">
                <a:latin typeface="Times New Roman" pitchFamily="18" charset="0"/>
                <a:cs typeface="Times New Roman" pitchFamily="18" charset="0"/>
              </a:rPr>
              <a:t>Caron</a:t>
            </a:r>
            <a:r>
              <a:rPr lang="it-IT" sz="1000" b="0" dirty="0">
                <a:latin typeface="Times New Roman" pitchFamily="18" charset="0"/>
                <a:cs typeface="Times New Roman" pitchFamily="18" charset="0"/>
              </a:rPr>
              <a:t> li trae in </a:t>
            </a:r>
            <a:r>
              <a:rPr lang="it-IT" sz="1000" b="0" dirty="0" smtClean="0">
                <a:latin typeface="Times New Roman" pitchFamily="18" charset="0"/>
                <a:cs typeface="Times New Roman" pitchFamily="18" charset="0"/>
              </a:rPr>
              <a:t>sua nave </a:t>
            </a:r>
            <a:r>
              <a:rPr lang="it-IT" sz="1000" b="0" dirty="0">
                <a:latin typeface="Times New Roman" pitchFamily="18" charset="0"/>
                <a:cs typeface="Times New Roman" pitchFamily="18" charset="0"/>
              </a:rPr>
              <a:t>e come </a:t>
            </a:r>
            <a:r>
              <a:rPr lang="it-IT" sz="1000" b="0" dirty="0" err="1">
                <a:latin typeface="Times New Roman" pitchFamily="18" charset="0"/>
                <a:cs typeface="Times New Roman" pitchFamily="18" charset="0"/>
              </a:rPr>
              <a:t>elli</a:t>
            </a:r>
            <a:r>
              <a:rPr lang="it-IT" sz="1000" b="0" dirty="0">
                <a:latin typeface="Times New Roman" pitchFamily="18" charset="0"/>
                <a:cs typeface="Times New Roman" pitchFamily="18" charset="0"/>
              </a:rPr>
              <a:t> parlò a l'</a:t>
            </a:r>
            <a:r>
              <a:rPr lang="it-IT" sz="1000" b="0" dirty="0" err="1">
                <a:latin typeface="Times New Roman" pitchFamily="18" charset="0"/>
                <a:cs typeface="Times New Roman" pitchFamily="18" charset="0"/>
              </a:rPr>
              <a:t>auttore</a:t>
            </a:r>
            <a:r>
              <a:rPr lang="it-IT" sz="1000" b="0" dirty="0">
                <a:latin typeface="Times New Roman" pitchFamily="18" charset="0"/>
                <a:cs typeface="Times New Roman" pitchFamily="18" charset="0"/>
              </a:rPr>
              <a:t>; e tocca qui questo vizio ne la persona di papa </a:t>
            </a:r>
            <a:r>
              <a:rPr lang="it-IT" sz="1000" b="0" dirty="0" err="1">
                <a:latin typeface="Times New Roman" pitchFamily="18" charset="0"/>
                <a:cs typeface="Times New Roman" pitchFamily="18" charset="0"/>
              </a:rPr>
              <a:t>Cilestino</a:t>
            </a:r>
            <a:r>
              <a:rPr lang="it-IT" sz="1000" b="0" dirty="0" smtClean="0">
                <a:latin typeface="Times New Roman" pitchFamily="18" charset="0"/>
                <a:cs typeface="Times New Roman" pitchFamily="18" charset="0"/>
              </a:rPr>
              <a:t>.]</a:t>
            </a:r>
            <a:endParaRPr kumimoji="0" lang="it-IT"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074" name="Picture 2" descr="H:\7. FOTOGRAFO opere divina commedia olio su tela fronte\1. INFERNO DA FOTO FOTOGRAFO OK 13.02.2021\03 c. INFERNO.JPG"/>
          <p:cNvPicPr>
            <a:picLocks noGrp="1" noChangeAspect="1" noChangeArrowheads="1"/>
          </p:cNvPicPr>
          <p:nvPr>
            <p:ph type="pic" idx="1"/>
          </p:nvPr>
        </p:nvPicPr>
        <p:blipFill>
          <a:blip r:embed="rId3" cstate="print"/>
          <a:srcRect l="1143" r="1143"/>
          <a:stretch>
            <a:fillRect/>
          </a:stretch>
        </p:blipFill>
        <p:spPr bwMode="auto">
          <a:xfrm>
            <a:off x="1835150" y="620687"/>
            <a:ext cx="5616575" cy="5544617"/>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763688" y="6237312"/>
            <a:ext cx="5486400" cy="72008"/>
          </a:xfrm>
        </p:spPr>
        <p:txBody>
          <a:bodyPr>
            <a:normAutofit fontScale="25000" lnSpcReduction="20000"/>
          </a:bodyPr>
          <a:lstStyle/>
          <a:p>
            <a:pPr algn="ctr"/>
            <a:r>
              <a:rPr lang="it-IT" sz="4800" dirty="0" smtClean="0">
                <a:latin typeface="Times New Roman" pitchFamily="18" charset="0"/>
                <a:cs typeface="Times New Roman" pitchFamily="18" charset="0"/>
              </a:rPr>
              <a:t> </a:t>
            </a:r>
            <a:r>
              <a:rPr lang="it-IT" sz="4800" dirty="0" err="1" smtClean="0">
                <a:latin typeface="Times New Roman" pitchFamily="18" charset="0"/>
                <a:cs typeface="Times New Roman" pitchFamily="18" charset="0"/>
              </a:rPr>
              <a:t>vv</a:t>
            </a:r>
            <a:r>
              <a:rPr lang="it-IT" sz="4800" dirty="0">
                <a:latin typeface="Times New Roman" pitchFamily="18" charset="0"/>
                <a:cs typeface="Times New Roman" pitchFamily="18" charset="0"/>
              </a:rPr>
              <a:t>. 4 – 6</a:t>
            </a:r>
          </a:p>
          <a:p>
            <a:pPr algn="ctr">
              <a:lnSpc>
                <a:spcPct val="120000"/>
              </a:lnSpc>
              <a:spcBef>
                <a:spcPts val="0"/>
              </a:spcBef>
            </a:pPr>
            <a:r>
              <a:rPr lang="it-IT" sz="4800" i="1" dirty="0" smtClean="0">
                <a:latin typeface="Times New Roman" pitchFamily="18" charset="0"/>
                <a:cs typeface="Times New Roman" pitchFamily="18" charset="0"/>
              </a:rPr>
              <a:t>“e </a:t>
            </a:r>
            <a:r>
              <a:rPr lang="it-IT" sz="4800" i="1" dirty="0">
                <a:latin typeface="Times New Roman" pitchFamily="18" charset="0"/>
                <a:cs typeface="Times New Roman" pitchFamily="18" charset="0"/>
              </a:rPr>
              <a:t>l'occhio riposato intorno mossi</a:t>
            </a:r>
            <a:r>
              <a:rPr lang="it-IT" sz="4800" i="1" dirty="0" smtClean="0">
                <a:latin typeface="Times New Roman" pitchFamily="18" charset="0"/>
                <a:cs typeface="Times New Roman" pitchFamily="18" charset="0"/>
              </a:rPr>
              <a:t>, / dritto </a:t>
            </a:r>
            <a:r>
              <a:rPr lang="it-IT" sz="4800" i="1" dirty="0">
                <a:latin typeface="Times New Roman" pitchFamily="18" charset="0"/>
                <a:cs typeface="Times New Roman" pitchFamily="18" charset="0"/>
              </a:rPr>
              <a:t>levato, e fiso </a:t>
            </a:r>
            <a:r>
              <a:rPr lang="it-IT" sz="4800" i="1" dirty="0" smtClean="0">
                <a:latin typeface="Times New Roman" pitchFamily="18" charset="0"/>
                <a:cs typeface="Times New Roman" pitchFamily="18" charset="0"/>
              </a:rPr>
              <a:t>riguardai /</a:t>
            </a:r>
            <a:endParaRPr lang="it-IT" sz="4800" i="1" dirty="0">
              <a:latin typeface="Times New Roman" pitchFamily="18" charset="0"/>
              <a:cs typeface="Times New Roman" pitchFamily="18" charset="0"/>
            </a:endParaRPr>
          </a:p>
          <a:p>
            <a:pPr algn="ctr">
              <a:lnSpc>
                <a:spcPct val="120000"/>
              </a:lnSpc>
              <a:spcBef>
                <a:spcPts val="0"/>
              </a:spcBef>
            </a:pPr>
            <a:r>
              <a:rPr lang="it-IT" sz="4800" i="1" dirty="0">
                <a:latin typeface="Times New Roman" pitchFamily="18" charset="0"/>
                <a:cs typeface="Times New Roman" pitchFamily="18" charset="0"/>
              </a:rPr>
              <a:t> per conoscer lo loco dov' io fossi</a:t>
            </a:r>
            <a:r>
              <a:rPr lang="it-IT" sz="4800" i="1" dirty="0" smtClean="0">
                <a:latin typeface="Times New Roman" pitchFamily="18" charset="0"/>
                <a:cs typeface="Times New Roman" pitchFamily="18" charset="0"/>
              </a:rPr>
              <a:t>.”</a:t>
            </a:r>
            <a:endParaRPr lang="it-IT" sz="4800" i="1" dirty="0">
              <a:latin typeface="Times New Roman" pitchFamily="18" charset="0"/>
              <a:cs typeface="Times New Roman" pitchFamily="18" charset="0"/>
            </a:endParaRPr>
          </a:p>
          <a:p>
            <a:pPr algn="ctr">
              <a:lnSpc>
                <a:spcPct val="20000"/>
              </a:lnSpc>
            </a:pPr>
            <a:r>
              <a:rPr lang="it-IT" sz="4800" i="1" dirty="0">
                <a:latin typeface="Times New Roman" pitchFamily="18" charset="0"/>
                <a:cs typeface="Times New Roman" pitchFamily="18" charset="0"/>
              </a:rPr>
              <a:t> </a:t>
            </a:r>
          </a:p>
          <a:p>
            <a:endParaRPr lang="it-IT" dirty="0"/>
          </a:p>
          <a:p>
            <a:pPr algn="ctr"/>
            <a:endParaRPr lang="it-IT" dirty="0"/>
          </a:p>
        </p:txBody>
      </p:sp>
      <p:sp>
        <p:nvSpPr>
          <p:cNvPr id="1025" name="Rectangle 1"/>
          <p:cNvSpPr>
            <a:spLocks noGrp="1" noChangeArrowheads="1"/>
          </p:cNvSpPr>
          <p:nvPr>
            <p:ph type="title"/>
          </p:nvPr>
        </p:nvSpPr>
        <p:spPr bwMode="auto">
          <a:xfrm>
            <a:off x="539552" y="76944"/>
            <a:ext cx="7920880" cy="55399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000" dirty="0">
                <a:latin typeface="Times New Roman" pitchFamily="18" charset="0"/>
                <a:cs typeface="Times New Roman" pitchFamily="18" charset="0"/>
              </a:rPr>
              <a:t>Inferno, Canto </a:t>
            </a:r>
            <a:r>
              <a:rPr lang="it-IT" sz="1000" dirty="0" err="1">
                <a:latin typeface="Times New Roman" pitchFamily="18" charset="0"/>
                <a:cs typeface="Times New Roman" pitchFamily="18" charset="0"/>
              </a:rPr>
              <a:t>IV°</a:t>
            </a:r>
            <a:r>
              <a:rPr lang="it-IT" sz="1000" dirty="0" smtClean="0">
                <a:latin typeface="Times New Roman" pitchFamily="18" charset="0"/>
                <a:cs typeface="Times New Roman" pitchFamily="18" charset="0"/>
              </a:rPr>
              <a:t/>
            </a:r>
            <a:br>
              <a:rPr lang="it-IT" sz="1000" dirty="0" smtClean="0">
                <a:latin typeface="Times New Roman" pitchFamily="18" charset="0"/>
                <a:cs typeface="Times New Roman" pitchFamily="18" charset="0"/>
              </a:rPr>
            </a:br>
            <a:r>
              <a:rPr lang="it-IT" sz="1000" b="0" dirty="0">
                <a:latin typeface="Times New Roman" pitchFamily="18" charset="0"/>
                <a:cs typeface="Times New Roman" pitchFamily="18" charset="0"/>
              </a:rPr>
              <a:t>[nel quale mostra del primo cerchio de l'inferno, luogo detto Limbo, e quivi tratta de la </a:t>
            </a:r>
            <a:r>
              <a:rPr lang="it-IT" sz="1000" b="0" dirty="0" smtClean="0">
                <a:latin typeface="Times New Roman" pitchFamily="18" charset="0"/>
                <a:cs typeface="Times New Roman" pitchFamily="18" charset="0"/>
              </a:rPr>
              <a:t>pena de</a:t>
            </a:r>
            <a:r>
              <a:rPr lang="it-IT" sz="1000" b="0" dirty="0">
                <a:latin typeface="Times New Roman" pitchFamily="18" charset="0"/>
                <a:cs typeface="Times New Roman" pitchFamily="18" charset="0"/>
              </a:rPr>
              <a:t>' non battezzati e de' valenti uomini, li quali </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err="1" smtClean="0">
                <a:latin typeface="Times New Roman" pitchFamily="18" charset="0"/>
                <a:cs typeface="Times New Roman" pitchFamily="18" charset="0"/>
              </a:rPr>
              <a:t>moriron</a:t>
            </a:r>
            <a:r>
              <a:rPr lang="it-IT" sz="1000" b="0" dirty="0" smtClean="0">
                <a:latin typeface="Times New Roman" pitchFamily="18" charset="0"/>
                <a:cs typeface="Times New Roman" pitchFamily="18" charset="0"/>
              </a:rPr>
              <a:t> </a:t>
            </a:r>
            <a:r>
              <a:rPr lang="it-IT" sz="1000" b="0" dirty="0">
                <a:latin typeface="Times New Roman" pitchFamily="18" charset="0"/>
                <a:cs typeface="Times New Roman" pitchFamily="18" charset="0"/>
              </a:rPr>
              <a:t>innanzi l'avvenimento di Gesù Cristo e non </a:t>
            </a:r>
            <a:r>
              <a:rPr lang="it-IT" sz="1000" b="0" dirty="0" smtClean="0">
                <a:latin typeface="Times New Roman" pitchFamily="18" charset="0"/>
                <a:cs typeface="Times New Roman" pitchFamily="18" charset="0"/>
              </a:rPr>
              <a:t>conobbero </a:t>
            </a:r>
            <a:r>
              <a:rPr lang="it-IT" sz="1000" b="0" dirty="0">
                <a:latin typeface="Times New Roman" pitchFamily="18" charset="0"/>
                <a:cs typeface="Times New Roman" pitchFamily="18" charset="0"/>
              </a:rPr>
              <a:t>debitamente </a:t>
            </a:r>
            <a:r>
              <a:rPr lang="it-IT" sz="1000" b="0" dirty="0" err="1">
                <a:latin typeface="Times New Roman" pitchFamily="18" charset="0"/>
                <a:cs typeface="Times New Roman" pitchFamily="18" charset="0"/>
              </a:rPr>
              <a:t>Idio</a:t>
            </a:r>
            <a:r>
              <a:rPr lang="it-IT" sz="1000" b="0" dirty="0">
                <a:latin typeface="Times New Roman" pitchFamily="18" charset="0"/>
                <a:cs typeface="Times New Roman" pitchFamily="18" charset="0"/>
              </a:rPr>
              <a:t>; e come </a:t>
            </a:r>
            <a:r>
              <a:rPr lang="it-IT" sz="1000" b="0" dirty="0" err="1">
                <a:latin typeface="Times New Roman" pitchFamily="18" charset="0"/>
                <a:cs typeface="Times New Roman" pitchFamily="18" charset="0"/>
              </a:rPr>
              <a:t>Iesù</a:t>
            </a:r>
            <a:r>
              <a:rPr lang="it-IT" sz="1000" b="0" dirty="0">
                <a:latin typeface="Times New Roman" pitchFamily="18" charset="0"/>
                <a:cs typeface="Times New Roman" pitchFamily="18" charset="0"/>
              </a:rPr>
              <a:t> Cristo trasse di questo luogo molte anime</a:t>
            </a:r>
            <a:r>
              <a:rPr lang="it-IT" sz="1000" b="0" dirty="0" smtClean="0">
                <a:latin typeface="Times New Roman" pitchFamily="18" charset="0"/>
                <a:cs typeface="Times New Roman" pitchFamily="18" charset="0"/>
              </a:rPr>
              <a:t>.]</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4098" name="Picture 2" descr="H:\7. FOTOGRAFO opere divina commedia olio su tela fronte\1. INFERNO DA FOTO FOTOGRAFO OK 13.02.2021\04 c. INFERNO.JPG"/>
          <p:cNvPicPr>
            <a:picLocks noGrp="1" noChangeAspect="1" noChangeArrowheads="1"/>
          </p:cNvPicPr>
          <p:nvPr>
            <p:ph type="pic" idx="1"/>
          </p:nvPr>
        </p:nvPicPr>
        <p:blipFill>
          <a:blip r:embed="rId2" cstate="print"/>
          <a:srcRect t="826" b="826"/>
          <a:stretch>
            <a:fillRect/>
          </a:stretch>
        </p:blipFill>
        <p:spPr bwMode="auto">
          <a:xfrm>
            <a:off x="1792288" y="692150"/>
            <a:ext cx="5588000" cy="5473700"/>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19672" y="6237312"/>
            <a:ext cx="5832648" cy="504056"/>
          </a:xfrm>
        </p:spPr>
        <p:txBody>
          <a:bodyPr>
            <a:normAutofit fontScale="25000" lnSpcReduction="20000"/>
          </a:bodyPr>
          <a:lstStyle/>
          <a:p>
            <a:pPr algn="ctr"/>
            <a:r>
              <a:rPr lang="it-IT" sz="4800" dirty="0" err="1" smtClean="0">
                <a:latin typeface="Times New Roman" pitchFamily="18" charset="0"/>
                <a:cs typeface="Times New Roman" pitchFamily="18" charset="0"/>
              </a:rPr>
              <a:t>vv</a:t>
            </a:r>
            <a:r>
              <a:rPr lang="it-IT" sz="4800" dirty="0">
                <a:latin typeface="Times New Roman" pitchFamily="18" charset="0"/>
                <a:cs typeface="Times New Roman" pitchFamily="18" charset="0"/>
              </a:rPr>
              <a:t>. </a:t>
            </a:r>
            <a:r>
              <a:rPr lang="it-IT" sz="4800" dirty="0" smtClean="0">
                <a:latin typeface="Times New Roman" pitchFamily="18" charset="0"/>
                <a:cs typeface="Times New Roman" pitchFamily="18" charset="0"/>
              </a:rPr>
              <a:t>28 – 30</a:t>
            </a:r>
            <a:r>
              <a:rPr lang="it-IT" sz="4800" dirty="0">
                <a:latin typeface="Times New Roman" pitchFamily="18" charset="0"/>
                <a:cs typeface="Times New Roman" pitchFamily="18" charset="0"/>
              </a:rPr>
              <a:t> </a:t>
            </a:r>
          </a:p>
          <a:p>
            <a:pPr algn="ctr"/>
            <a:r>
              <a:rPr lang="it-IT" sz="4800" i="1" dirty="0" smtClean="0">
                <a:latin typeface="Times New Roman" pitchFamily="18" charset="0"/>
                <a:cs typeface="Times New Roman" pitchFamily="18" charset="0"/>
              </a:rPr>
              <a:t>“Io </a:t>
            </a:r>
            <a:r>
              <a:rPr lang="it-IT" sz="4800" i="1" dirty="0">
                <a:latin typeface="Times New Roman" pitchFamily="18" charset="0"/>
                <a:cs typeface="Times New Roman" pitchFamily="18" charset="0"/>
              </a:rPr>
              <a:t>venni in loco d'</a:t>
            </a:r>
            <a:r>
              <a:rPr lang="it-IT" sz="4800" i="1" dirty="0" err="1">
                <a:latin typeface="Times New Roman" pitchFamily="18" charset="0"/>
                <a:cs typeface="Times New Roman" pitchFamily="18" charset="0"/>
              </a:rPr>
              <a:t>ogne</a:t>
            </a:r>
            <a:r>
              <a:rPr lang="it-IT" sz="4800" i="1" dirty="0">
                <a:latin typeface="Times New Roman" pitchFamily="18" charset="0"/>
                <a:cs typeface="Times New Roman" pitchFamily="18" charset="0"/>
              </a:rPr>
              <a:t> luce muto</a:t>
            </a:r>
            <a:r>
              <a:rPr lang="it-IT" sz="4800" i="1" dirty="0" smtClean="0">
                <a:latin typeface="Times New Roman" pitchFamily="18" charset="0"/>
                <a:cs typeface="Times New Roman" pitchFamily="18" charset="0"/>
              </a:rPr>
              <a:t>, / che mugghia come fa mar per tempesta, /</a:t>
            </a:r>
          </a:p>
          <a:p>
            <a:pPr algn="ctr"/>
            <a:r>
              <a:rPr lang="it-IT" sz="4800" i="1" dirty="0" smtClean="0">
                <a:latin typeface="Times New Roman" pitchFamily="18" charset="0"/>
                <a:cs typeface="Times New Roman" pitchFamily="18" charset="0"/>
              </a:rPr>
              <a:t> </a:t>
            </a:r>
            <a:r>
              <a:rPr lang="it-IT" sz="4800" i="1" dirty="0">
                <a:latin typeface="Times New Roman" pitchFamily="18" charset="0"/>
                <a:cs typeface="Times New Roman" pitchFamily="18" charset="0"/>
              </a:rPr>
              <a:t>se da contrari venti è combattuto</a:t>
            </a:r>
            <a:r>
              <a:rPr lang="it-IT" sz="4800" i="1" dirty="0" smtClean="0">
                <a:latin typeface="Times New Roman" pitchFamily="18" charset="0"/>
                <a:cs typeface="Times New Roman" pitchFamily="18" charset="0"/>
              </a:rPr>
              <a:t>.”</a:t>
            </a:r>
            <a:endParaRPr lang="it-IT" sz="4800" i="1" dirty="0">
              <a:latin typeface="Times New Roman" pitchFamily="18" charset="0"/>
              <a:cs typeface="Times New Roman" pitchFamily="18" charset="0"/>
            </a:endParaRPr>
          </a:p>
          <a:p>
            <a:pPr algn="ctr">
              <a:spcBef>
                <a:spcPts val="0"/>
              </a:spcBef>
            </a:pPr>
            <a:r>
              <a:rPr lang="it-IT" sz="4800" dirty="0" smtClean="0">
                <a:latin typeface="Times New Roman" pitchFamily="18" charset="0"/>
                <a:cs typeface="Times New Roman" pitchFamily="18" charset="0"/>
              </a:rPr>
              <a:t>.</a:t>
            </a:r>
            <a:endParaRPr lang="it-IT" sz="4800" dirty="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endParaRPr lang="it-IT" dirty="0"/>
          </a:p>
          <a:p>
            <a:pPr algn="ctr"/>
            <a:endParaRPr lang="it-IT" dirty="0"/>
          </a:p>
        </p:txBody>
      </p:sp>
      <p:sp>
        <p:nvSpPr>
          <p:cNvPr id="1025" name="Rectangle 1"/>
          <p:cNvSpPr>
            <a:spLocks noGrp="1" noChangeArrowheads="1"/>
          </p:cNvSpPr>
          <p:nvPr>
            <p:ph type="title"/>
          </p:nvPr>
        </p:nvSpPr>
        <p:spPr bwMode="auto">
          <a:xfrm>
            <a:off x="971600" y="92333"/>
            <a:ext cx="7128792" cy="4308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a:latin typeface="Times New Roman" pitchFamily="18" charset="0"/>
                <a:cs typeface="Times New Roman" pitchFamily="18" charset="0"/>
              </a:rPr>
              <a:t>Inferno, Canto </a:t>
            </a:r>
            <a:r>
              <a:rPr lang="it-IT" sz="1200" dirty="0" err="1">
                <a:latin typeface="Times New Roman" pitchFamily="18" charset="0"/>
                <a:cs typeface="Times New Roman" pitchFamily="18" charset="0"/>
              </a:rPr>
              <a:t>V°</a:t>
            </a:r>
            <a:r>
              <a:rPr lang="it-IT" sz="1000" dirty="0"/>
              <a:t/>
            </a:r>
            <a:br>
              <a:rPr lang="it-IT" sz="1000" dirty="0"/>
            </a:br>
            <a:r>
              <a:rPr lang="it-IT" sz="1000" b="0" dirty="0">
                <a:latin typeface="Times New Roman" pitchFamily="18" charset="0"/>
                <a:cs typeface="Times New Roman" pitchFamily="18" charset="0"/>
              </a:rPr>
              <a:t>[nel quale mostra del secondo cerchio de l'inferno, e tratta de la pena del vizio </a:t>
            </a:r>
            <a:r>
              <a:rPr lang="it-IT" sz="1000" b="0" dirty="0" smtClean="0">
                <a:latin typeface="Times New Roman" pitchFamily="18" charset="0"/>
                <a:cs typeface="Times New Roman" pitchFamily="18" charset="0"/>
              </a:rPr>
              <a:t>de la </a:t>
            </a:r>
            <a:r>
              <a:rPr lang="it-IT" sz="1000" b="0" dirty="0">
                <a:latin typeface="Times New Roman" pitchFamily="18" charset="0"/>
                <a:cs typeface="Times New Roman" pitchFamily="18" charset="0"/>
              </a:rPr>
              <a:t>lussuria ne la persona di più famosi gentili uomini</a:t>
            </a:r>
            <a:r>
              <a:rPr lang="it-IT" sz="1000" dirty="0" smtClean="0"/>
              <a:t>.]</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2051" name="Picture 3" descr="H:\7. FOTOGRAFO opere divina commedia olio su tela fronte\1. INFERNO DA FOTO FOTOGRAFO OK 13.02.2021\05 c. INFERNO.JPG"/>
          <p:cNvPicPr>
            <a:picLocks noGrp="1" noChangeAspect="1" noChangeArrowheads="1"/>
          </p:cNvPicPr>
          <p:nvPr>
            <p:ph type="pic" idx="1"/>
          </p:nvPr>
        </p:nvPicPr>
        <p:blipFill>
          <a:blip r:embed="rId3" cstate="print"/>
          <a:srcRect l="1031" r="1031"/>
          <a:stretch>
            <a:fillRect/>
          </a:stretch>
        </p:blipFill>
        <p:spPr bwMode="auto">
          <a:xfrm>
            <a:off x="1763688" y="549275"/>
            <a:ext cx="5616600" cy="5688037"/>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91680" y="6237312"/>
            <a:ext cx="5760640" cy="620688"/>
          </a:xfrm>
        </p:spPr>
        <p:txBody>
          <a:bodyPr>
            <a:normAutofit fontScale="25000" lnSpcReduction="20000"/>
          </a:bodyPr>
          <a:lstStyle/>
          <a:p>
            <a:pPr algn="ctr"/>
            <a:r>
              <a:rPr lang="it-IT" sz="4800" dirty="0" err="1" smtClean="0">
                <a:latin typeface="Times New Roman" pitchFamily="18" charset="0"/>
                <a:cs typeface="Times New Roman" pitchFamily="18" charset="0"/>
              </a:rPr>
              <a:t>vv</a:t>
            </a:r>
            <a:r>
              <a:rPr lang="it-IT" sz="4800" dirty="0">
                <a:latin typeface="Times New Roman" pitchFamily="18" charset="0"/>
                <a:cs typeface="Times New Roman" pitchFamily="18" charset="0"/>
              </a:rPr>
              <a:t>. 13 – </a:t>
            </a:r>
            <a:r>
              <a:rPr lang="it-IT" sz="4800" dirty="0" smtClean="0">
                <a:latin typeface="Times New Roman" pitchFamily="18" charset="0"/>
                <a:cs typeface="Times New Roman" pitchFamily="18" charset="0"/>
              </a:rPr>
              <a:t>15</a:t>
            </a:r>
          </a:p>
          <a:p>
            <a:pPr algn="ctr">
              <a:spcBef>
                <a:spcPts val="0"/>
              </a:spcBef>
            </a:pPr>
            <a:r>
              <a:rPr lang="it-IT" sz="4800" i="1" dirty="0" smtClean="0">
                <a:latin typeface="Times New Roman" pitchFamily="18" charset="0"/>
                <a:cs typeface="Times New Roman" pitchFamily="18" charset="0"/>
              </a:rPr>
              <a:t>“Cerbero</a:t>
            </a:r>
            <a:r>
              <a:rPr lang="it-IT" sz="4800" i="1" dirty="0">
                <a:latin typeface="Times New Roman" pitchFamily="18" charset="0"/>
                <a:cs typeface="Times New Roman" pitchFamily="18" charset="0"/>
              </a:rPr>
              <a:t>, fiera crudele e diversa</a:t>
            </a:r>
            <a:r>
              <a:rPr lang="it-IT" sz="4800" i="1" dirty="0" smtClean="0">
                <a:latin typeface="Times New Roman" pitchFamily="18" charset="0"/>
                <a:cs typeface="Times New Roman" pitchFamily="18" charset="0"/>
              </a:rPr>
              <a:t>, / con </a:t>
            </a:r>
            <a:r>
              <a:rPr lang="it-IT" sz="4800" i="1" dirty="0">
                <a:latin typeface="Times New Roman" pitchFamily="18" charset="0"/>
                <a:cs typeface="Times New Roman" pitchFamily="18" charset="0"/>
              </a:rPr>
              <a:t>tre gole </a:t>
            </a:r>
            <a:r>
              <a:rPr lang="it-IT" sz="4800" i="1" dirty="0" err="1">
                <a:latin typeface="Times New Roman" pitchFamily="18" charset="0"/>
                <a:cs typeface="Times New Roman" pitchFamily="18" charset="0"/>
              </a:rPr>
              <a:t>caninamente</a:t>
            </a:r>
            <a:r>
              <a:rPr lang="it-IT" sz="4800" i="1" dirty="0">
                <a:latin typeface="Times New Roman" pitchFamily="18" charset="0"/>
                <a:cs typeface="Times New Roman" pitchFamily="18" charset="0"/>
              </a:rPr>
              <a:t> </a:t>
            </a:r>
            <a:r>
              <a:rPr lang="it-IT" sz="4800" i="1" dirty="0" smtClean="0">
                <a:latin typeface="Times New Roman" pitchFamily="18" charset="0"/>
                <a:cs typeface="Times New Roman" pitchFamily="18" charset="0"/>
              </a:rPr>
              <a:t>latra /</a:t>
            </a:r>
            <a:endParaRPr lang="it-IT" sz="4800" i="1" dirty="0">
              <a:latin typeface="Times New Roman" pitchFamily="18" charset="0"/>
              <a:cs typeface="Times New Roman" pitchFamily="18" charset="0"/>
            </a:endParaRPr>
          </a:p>
          <a:p>
            <a:pPr algn="ctr">
              <a:spcBef>
                <a:spcPts val="0"/>
              </a:spcBef>
            </a:pPr>
            <a:r>
              <a:rPr lang="it-IT" sz="4800" i="1" dirty="0">
                <a:latin typeface="Times New Roman" pitchFamily="18" charset="0"/>
                <a:cs typeface="Times New Roman" pitchFamily="18" charset="0"/>
              </a:rPr>
              <a:t>sovra la gente che quivi è </a:t>
            </a:r>
            <a:r>
              <a:rPr lang="it-IT" sz="4800" i="1" dirty="0" smtClean="0">
                <a:latin typeface="Times New Roman" pitchFamily="18" charset="0"/>
                <a:cs typeface="Times New Roman" pitchFamily="18" charset="0"/>
              </a:rPr>
              <a:t>sommersa”</a:t>
            </a:r>
            <a:endParaRPr lang="it-IT" sz="4800" i="1" dirty="0">
              <a:latin typeface="Times New Roman" pitchFamily="18" charset="0"/>
              <a:cs typeface="Times New Roman" pitchFamily="18" charset="0"/>
            </a:endParaRPr>
          </a:p>
          <a:p>
            <a:pPr algn="ctr">
              <a:lnSpc>
                <a:spcPct val="20000"/>
              </a:lnSpc>
            </a:pPr>
            <a:r>
              <a:rPr lang="it-IT" sz="4800" i="1" dirty="0">
                <a:latin typeface="Times New Roman" pitchFamily="18" charset="0"/>
                <a:cs typeface="Times New Roman" pitchFamily="18" charset="0"/>
              </a:rPr>
              <a:t> </a:t>
            </a:r>
          </a:p>
          <a:p>
            <a:endParaRPr lang="it-IT" dirty="0"/>
          </a:p>
          <a:p>
            <a:pPr algn="ctr"/>
            <a:endParaRPr lang="it-IT" dirty="0"/>
          </a:p>
        </p:txBody>
      </p:sp>
      <p:sp>
        <p:nvSpPr>
          <p:cNvPr id="1025" name="Rectangle 1"/>
          <p:cNvSpPr>
            <a:spLocks noGrp="1" noChangeArrowheads="1"/>
          </p:cNvSpPr>
          <p:nvPr>
            <p:ph type="title"/>
          </p:nvPr>
        </p:nvSpPr>
        <p:spPr bwMode="auto">
          <a:xfrm>
            <a:off x="539552" y="38088"/>
            <a:ext cx="8136904"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a:latin typeface="Times New Roman" pitchFamily="18" charset="0"/>
                <a:cs typeface="Times New Roman" pitchFamily="18" charset="0"/>
              </a:rPr>
              <a:t>Inferno, Canto </a:t>
            </a:r>
            <a:r>
              <a:rPr lang="it-IT" sz="1200" dirty="0" err="1">
                <a:latin typeface="Times New Roman" pitchFamily="18" charset="0"/>
                <a:cs typeface="Times New Roman" pitchFamily="18" charset="0"/>
              </a:rPr>
              <a:t>VI°</a:t>
            </a:r>
            <a:r>
              <a:rPr lang="it-IT" sz="1000" dirty="0"/>
              <a:t/>
            </a:r>
            <a:br>
              <a:rPr lang="it-IT" sz="1000" dirty="0"/>
            </a:br>
            <a:r>
              <a:rPr lang="it-IT" sz="1000" b="0" dirty="0" smtClean="0">
                <a:latin typeface="Times New Roman" pitchFamily="18" charset="0"/>
                <a:cs typeface="Times New Roman" pitchFamily="18" charset="0"/>
              </a:rPr>
              <a:t>[nel </a:t>
            </a:r>
            <a:r>
              <a:rPr lang="it-IT" sz="1000" b="0" dirty="0">
                <a:latin typeface="Times New Roman" pitchFamily="18" charset="0"/>
                <a:cs typeface="Times New Roman" pitchFamily="18" charset="0"/>
              </a:rPr>
              <a:t>quale mostra del terzo cerchio de l'inferno e tratta del </a:t>
            </a:r>
            <a:r>
              <a:rPr lang="it-IT" sz="1000" b="0" dirty="0" err="1">
                <a:latin typeface="Times New Roman" pitchFamily="18" charset="0"/>
                <a:cs typeface="Times New Roman" pitchFamily="18" charset="0"/>
              </a:rPr>
              <a:t>punimento</a:t>
            </a:r>
            <a:r>
              <a:rPr lang="it-IT" sz="1000" b="0" dirty="0">
                <a:latin typeface="Times New Roman" pitchFamily="18" charset="0"/>
                <a:cs typeface="Times New Roman" pitchFamily="18" charset="0"/>
              </a:rPr>
              <a:t> del vizio de </a:t>
            </a:r>
            <a:r>
              <a:rPr lang="it-IT" sz="1000" b="0" dirty="0" smtClean="0">
                <a:latin typeface="Times New Roman" pitchFamily="18" charset="0"/>
                <a:cs typeface="Times New Roman" pitchFamily="18" charset="0"/>
              </a:rPr>
              <a:t>la gola</a:t>
            </a:r>
            <a:r>
              <a:rPr lang="it-IT" sz="1000" b="0" dirty="0">
                <a:latin typeface="Times New Roman" pitchFamily="18" charset="0"/>
                <a:cs typeface="Times New Roman" pitchFamily="18" charset="0"/>
              </a:rPr>
              <a:t>, e massimamente in persona d'un fiorentino chiamato </a:t>
            </a:r>
            <a:r>
              <a:rPr lang="it-IT" sz="1000" b="0" dirty="0" err="1">
                <a:latin typeface="Times New Roman" pitchFamily="18" charset="0"/>
                <a:cs typeface="Times New Roman" pitchFamily="18" charset="0"/>
              </a:rPr>
              <a:t>Ciacco</a:t>
            </a:r>
            <a:r>
              <a:rPr lang="it-IT" sz="1000" b="0" dirty="0">
                <a:latin typeface="Times New Roman" pitchFamily="18" charset="0"/>
                <a:cs typeface="Times New Roman" pitchFamily="18" charset="0"/>
              </a:rPr>
              <a:t>; in confusione di tutt'i </a:t>
            </a:r>
            <a:r>
              <a:rPr lang="it-IT" sz="1000" b="0" dirty="0" smtClean="0">
                <a:latin typeface="Times New Roman" pitchFamily="18" charset="0"/>
                <a:cs typeface="Times New Roman" pitchFamily="18" charset="0"/>
              </a:rPr>
              <a:t>buffoni tratta </a:t>
            </a:r>
            <a:r>
              <a:rPr lang="it-IT" sz="1000" b="0" dirty="0">
                <a:latin typeface="Times New Roman" pitchFamily="18" charset="0"/>
                <a:cs typeface="Times New Roman" pitchFamily="18" charset="0"/>
              </a:rPr>
              <a:t>del </a:t>
            </a:r>
            <a:r>
              <a:rPr lang="it-IT" sz="1000" b="0" dirty="0" err="1">
                <a:latin typeface="Times New Roman" pitchFamily="18" charset="0"/>
                <a:cs typeface="Times New Roman" pitchFamily="18" charset="0"/>
              </a:rPr>
              <a:t>dimonio</a:t>
            </a:r>
            <a:r>
              <a:rPr lang="it-IT" sz="1000" b="0" dirty="0">
                <a:latin typeface="Times New Roman" pitchFamily="18" charset="0"/>
                <a:cs typeface="Times New Roman" pitchFamily="18" charset="0"/>
              </a:rPr>
              <a:t> Cerbero e narra in forma di </a:t>
            </a:r>
            <a:r>
              <a:rPr lang="it-IT" sz="1000" b="0" dirty="0" err="1">
                <a:latin typeface="Times New Roman" pitchFamily="18" charset="0"/>
                <a:cs typeface="Times New Roman" pitchFamily="18" charset="0"/>
              </a:rPr>
              <a:t>predicere</a:t>
            </a:r>
            <a:r>
              <a:rPr lang="it-IT" sz="1000" b="0" dirty="0">
                <a:latin typeface="Times New Roman" pitchFamily="18" charset="0"/>
                <a:cs typeface="Times New Roman" pitchFamily="18" charset="0"/>
              </a:rPr>
              <a:t> più cose a divenire a la città </a:t>
            </a:r>
            <a:r>
              <a:rPr lang="it-IT" sz="1000" b="0" dirty="0" smtClean="0">
                <a:latin typeface="Times New Roman" pitchFamily="18" charset="0"/>
                <a:cs typeface="Times New Roman" pitchFamily="18" charset="0"/>
              </a:rPr>
              <a:t>di Fiorenza</a:t>
            </a:r>
            <a:r>
              <a:rPr lang="it-IT" sz="1000" b="0" dirty="0">
                <a:latin typeface="Times New Roman" pitchFamily="18" charset="0"/>
                <a:cs typeface="Times New Roman" pitchFamily="18" charset="0"/>
              </a:rPr>
              <a:t>.] </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3074" name="Picture 2" descr="H:\7. FOTOGRAFO opere divina commedia olio su tela fronte\1. INFERNO DA FOTO FOTOGRAFO OK 13.02.2021\06 c. INFERNO.JPG"/>
          <p:cNvPicPr>
            <a:picLocks noGrp="1" noChangeAspect="1" noChangeArrowheads="1"/>
          </p:cNvPicPr>
          <p:nvPr>
            <p:ph type="pic" idx="1"/>
          </p:nvPr>
        </p:nvPicPr>
        <p:blipFill>
          <a:blip r:embed="rId2" cstate="print"/>
          <a:srcRect t="1136" b="1136"/>
          <a:stretch>
            <a:fillRect/>
          </a:stretch>
        </p:blipFill>
        <p:spPr bwMode="auto">
          <a:xfrm>
            <a:off x="1792288" y="692696"/>
            <a:ext cx="5659437" cy="5473154"/>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91680" y="5949280"/>
            <a:ext cx="5486400" cy="648072"/>
          </a:xfrm>
        </p:spPr>
        <p:txBody>
          <a:bodyPr>
            <a:normAutofit fontScale="70000" lnSpcReduction="20000"/>
          </a:bodyPr>
          <a:lstStyle/>
          <a:p>
            <a:pPr algn="ctr"/>
            <a:endParaRPr lang="it-IT" sz="4800" dirty="0" smtClean="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endParaRPr lang="it-IT" dirty="0"/>
          </a:p>
          <a:p>
            <a:pPr algn="ctr"/>
            <a:endParaRPr lang="it-IT" dirty="0"/>
          </a:p>
        </p:txBody>
      </p:sp>
      <p:sp>
        <p:nvSpPr>
          <p:cNvPr id="1025" name="Rectangle 1"/>
          <p:cNvSpPr>
            <a:spLocks noGrp="1" noChangeArrowheads="1"/>
          </p:cNvSpPr>
          <p:nvPr>
            <p:ph type="title"/>
          </p:nvPr>
        </p:nvSpPr>
        <p:spPr bwMode="auto">
          <a:xfrm>
            <a:off x="1763687" y="56939"/>
            <a:ext cx="5544617"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Inferno, Canto </a:t>
            </a:r>
            <a:r>
              <a:rPr lang="it-IT" sz="1200" dirty="0" err="1" smtClean="0">
                <a:latin typeface="Times New Roman" pitchFamily="18" charset="0"/>
                <a:cs typeface="Times New Roman" pitchFamily="18" charset="0"/>
              </a:rPr>
              <a:t>VII°</a:t>
            </a:r>
            <a:r>
              <a:rPr lang="it-IT" sz="1200" dirty="0" smtClean="0">
                <a:latin typeface="Times New Roman" pitchFamily="18" charset="0"/>
                <a:cs typeface="Times New Roman" pitchFamily="18" charset="0"/>
              </a:rPr>
              <a:t> </a:t>
            </a:r>
            <a:br>
              <a:rPr lang="it-IT" sz="120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[dove si dimostra del quarto cerchio de l'inferno e alquanto del quinto; qui pone la</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pena del peccato de l'avarizia e del vizio de la prodigalità; e del </a:t>
            </a:r>
            <a:r>
              <a:rPr lang="it-IT" sz="1000" b="0" dirty="0" err="1" smtClean="0">
                <a:latin typeface="Times New Roman" pitchFamily="18" charset="0"/>
                <a:cs typeface="Times New Roman" pitchFamily="18" charset="0"/>
              </a:rPr>
              <a:t>dimonio</a:t>
            </a:r>
            <a:r>
              <a:rPr lang="it-IT" sz="1000" b="0" dirty="0" smtClean="0">
                <a:latin typeface="Times New Roman" pitchFamily="18" charset="0"/>
                <a:cs typeface="Times New Roman" pitchFamily="18" charset="0"/>
              </a:rPr>
              <a:t> Pluto; e quello che è fortuna.]</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8" name="Rettangolo 7"/>
          <p:cNvSpPr/>
          <p:nvPr/>
        </p:nvSpPr>
        <p:spPr>
          <a:xfrm>
            <a:off x="1835696" y="6165304"/>
            <a:ext cx="5400600" cy="646331"/>
          </a:xfrm>
          <a:prstGeom prst="rect">
            <a:avLst/>
          </a:prstGeom>
        </p:spPr>
        <p:txBody>
          <a:bodyPr wrap="square">
            <a:spAutoFit/>
          </a:bodyPr>
          <a:lstStyle/>
          <a:p>
            <a:pPr algn="ctr"/>
            <a:r>
              <a:rPr lang="it-IT" sz="1200" dirty="0" smtClean="0">
                <a:latin typeface="Times New Roman" pitchFamily="18" charset="0"/>
                <a:cs typeface="Times New Roman" pitchFamily="18" charset="0"/>
              </a:rPr>
              <a:t> </a:t>
            </a:r>
            <a:r>
              <a:rPr lang="it-IT" sz="1200" dirty="0" err="1" smtClean="0">
                <a:latin typeface="Times New Roman" pitchFamily="18" charset="0"/>
                <a:cs typeface="Times New Roman" pitchFamily="18" charset="0"/>
              </a:rPr>
              <a:t>vv</a:t>
            </a:r>
            <a:r>
              <a:rPr lang="it-IT" sz="1200" dirty="0" smtClean="0">
                <a:latin typeface="Times New Roman" pitchFamily="18" charset="0"/>
                <a:cs typeface="Times New Roman" pitchFamily="18" charset="0"/>
              </a:rPr>
              <a:t>. 109 – 111</a:t>
            </a:r>
          </a:p>
          <a:p>
            <a:pPr algn="ctr"/>
            <a:r>
              <a:rPr lang="it-IT" sz="1200" i="1" dirty="0" smtClean="0">
                <a:latin typeface="Times New Roman" pitchFamily="18" charset="0"/>
                <a:cs typeface="Times New Roman" pitchFamily="18" charset="0"/>
              </a:rPr>
              <a:t>“E io, che di mirare stava inteso, / vidi genti fangose in quel pantano, /</a:t>
            </a:r>
          </a:p>
          <a:p>
            <a:pPr algn="ctr"/>
            <a:r>
              <a:rPr lang="it-IT" sz="1200" i="1" dirty="0" smtClean="0">
                <a:latin typeface="Times New Roman" pitchFamily="18" charset="0"/>
                <a:cs typeface="Times New Roman" pitchFamily="18" charset="0"/>
              </a:rPr>
              <a:t>ignude tutte, con sembiante offeso.” </a:t>
            </a:r>
          </a:p>
        </p:txBody>
      </p:sp>
      <p:pic>
        <p:nvPicPr>
          <p:cNvPr id="4098" name="Picture 2" descr="H:\7. FOTOGRAFO opere divina commedia olio su tela fronte\1. INFERNO DA FOTO FOTOGRAFO OK 13.02.2021\07 c. INFERNO.JPG"/>
          <p:cNvPicPr>
            <a:picLocks noGrp="1" noChangeAspect="1" noChangeArrowheads="1"/>
          </p:cNvPicPr>
          <p:nvPr>
            <p:ph type="pic" idx="1"/>
          </p:nvPr>
        </p:nvPicPr>
        <p:blipFill>
          <a:blip r:embed="rId2" cstate="print"/>
          <a:srcRect t="438" b="438"/>
          <a:stretch>
            <a:fillRect/>
          </a:stretch>
        </p:blipFill>
        <p:spPr bwMode="auto">
          <a:xfrm>
            <a:off x="1763713" y="692695"/>
            <a:ext cx="5616599" cy="5472609"/>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91680" y="5517232"/>
            <a:ext cx="5544616" cy="1080120"/>
          </a:xfrm>
        </p:spPr>
        <p:txBody>
          <a:bodyPr>
            <a:normAutofit lnSpcReduction="10000"/>
          </a:bodyPr>
          <a:lstStyle/>
          <a:p>
            <a:pPr algn="ctr"/>
            <a:endParaRPr lang="it-IT" sz="4800" dirty="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endParaRPr lang="it-IT" dirty="0"/>
          </a:p>
          <a:p>
            <a:pPr algn="ctr"/>
            <a:endParaRPr lang="it-IT" dirty="0"/>
          </a:p>
        </p:txBody>
      </p:sp>
      <p:sp>
        <p:nvSpPr>
          <p:cNvPr id="27649" name="Rectangle 1"/>
          <p:cNvSpPr>
            <a:spLocks noGrp="1" noChangeArrowheads="1"/>
          </p:cNvSpPr>
          <p:nvPr>
            <p:ph type="title"/>
          </p:nvPr>
        </p:nvSpPr>
        <p:spPr bwMode="auto">
          <a:xfrm>
            <a:off x="827584" y="72653"/>
            <a:ext cx="7488832" cy="61555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b="1" i="0" u="none" strike="noStrike" cap="none" normalizeH="0" baseline="0" dirty="0" smtClean="0">
                <a:ln>
                  <a:noFill/>
                </a:ln>
                <a:solidFill>
                  <a:schemeClr val="tx1"/>
                </a:solidFill>
                <a:effectLst/>
                <a:latin typeface="Times New Roman" pitchFamily="18" charset="0"/>
                <a:cs typeface="Times New Roman" pitchFamily="18" charset="0"/>
              </a:rPr>
              <a:t>Inferno, Canto </a:t>
            </a:r>
            <a:r>
              <a:rPr kumimoji="0" lang="it-IT" sz="1200" b="1" i="0" u="none" strike="noStrike" cap="none" normalizeH="0" baseline="0" dirty="0" err="1" smtClean="0">
                <a:ln>
                  <a:noFill/>
                </a:ln>
                <a:solidFill>
                  <a:schemeClr val="tx1"/>
                </a:solidFill>
                <a:effectLst/>
                <a:latin typeface="Times New Roman" pitchFamily="18" charset="0"/>
                <a:cs typeface="Times New Roman" pitchFamily="18" charset="0"/>
              </a:rPr>
              <a:t>VIII°</a:t>
            </a:r>
            <a:endParaRPr kumimoji="0" lang="it-IT"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ove tratta del quinto cerchio de l'inferno e alquanto del sesto, e de la pena del peccato de l'ira, massimamente in persona d'uno cavaliere fiorentino chiamato messer Filippo Argenti, e del </a:t>
            </a:r>
            <a:r>
              <a:rPr kumimoji="0" lang="it-IT" sz="1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dimonio</a:t>
            </a: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it-IT" sz="1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Flegias</a:t>
            </a: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e de la palude di </a:t>
            </a:r>
            <a:r>
              <a:rPr kumimoji="0" lang="it-IT" sz="1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Stige</a:t>
            </a: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e del pervenire a la citt</a:t>
            </a:r>
            <a:r>
              <a:rPr kumimoji="0" lang="it-IT" sz="1000" b="0" i="0" u="none" strike="noStrike" cap="none" normalizeH="0" baseline="0" dirty="0" smtClean="0">
                <a:ln>
                  <a:noFill/>
                </a:ln>
                <a:solidFill>
                  <a:schemeClr val="tx1"/>
                </a:solidFill>
                <a:effectLst/>
                <a:latin typeface="Calibri"/>
                <a:ea typeface="Calibri" pitchFamily="34" charset="0"/>
                <a:cs typeface="Times New Roman" pitchFamily="18" charset="0"/>
              </a:rPr>
              <a:t>à</a:t>
            </a: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d'inferno detta Dite.]</a:t>
            </a:r>
            <a:endParaRPr kumimoji="0" lang="it-IT" sz="1000" b="0" i="0" u="none" strike="noStrike" cap="none" normalizeH="0" baseline="0" dirty="0" smtClean="0">
              <a:ln>
                <a:noFill/>
              </a:ln>
              <a:solidFill>
                <a:schemeClr val="tx1"/>
              </a:solidFill>
              <a:effectLst/>
              <a:latin typeface="Arial" pitchFamily="34" charset="0"/>
              <a:cs typeface="Arial" pitchFamily="34" charset="0"/>
            </a:endParaRPr>
          </a:p>
        </p:txBody>
      </p:sp>
      <p:sp>
        <p:nvSpPr>
          <p:cNvPr id="9" name="Rettangolo 8"/>
          <p:cNvSpPr/>
          <p:nvPr/>
        </p:nvSpPr>
        <p:spPr>
          <a:xfrm>
            <a:off x="1763688" y="6165304"/>
            <a:ext cx="5472608" cy="646331"/>
          </a:xfrm>
          <a:prstGeom prst="rect">
            <a:avLst/>
          </a:prstGeom>
        </p:spPr>
        <p:txBody>
          <a:bodyPr wrap="square">
            <a:spAutoFit/>
          </a:bodyPr>
          <a:lstStyle/>
          <a:p>
            <a:pPr algn="ctr"/>
            <a:r>
              <a:rPr lang="it-IT" sz="1200" dirty="0" smtClean="0">
                <a:latin typeface="Times New Roman" pitchFamily="18" charset="0"/>
                <a:cs typeface="Times New Roman" pitchFamily="18" charset="0"/>
              </a:rPr>
              <a:t>  </a:t>
            </a:r>
            <a:r>
              <a:rPr lang="it-IT" sz="1200" dirty="0" err="1" smtClean="0">
                <a:latin typeface="Times New Roman" pitchFamily="18" charset="0"/>
                <a:cs typeface="Times New Roman" pitchFamily="18" charset="0"/>
              </a:rPr>
              <a:t>vv</a:t>
            </a:r>
            <a:r>
              <a:rPr lang="it-IT" sz="1200" dirty="0" smtClean="0">
                <a:latin typeface="Times New Roman" pitchFamily="18" charset="0"/>
                <a:cs typeface="Times New Roman" pitchFamily="18" charset="0"/>
              </a:rPr>
              <a:t>. 112 – 114</a:t>
            </a:r>
          </a:p>
          <a:p>
            <a:pPr algn="ctr"/>
            <a:r>
              <a:rPr lang="it-IT" sz="1200" i="1" dirty="0" smtClean="0">
                <a:latin typeface="Times New Roman" pitchFamily="18" charset="0"/>
                <a:cs typeface="Times New Roman" pitchFamily="18" charset="0"/>
              </a:rPr>
              <a:t>“Udir non </a:t>
            </a:r>
            <a:r>
              <a:rPr lang="it-IT" sz="1200" i="1" dirty="0" err="1" smtClean="0">
                <a:latin typeface="Times New Roman" pitchFamily="18" charset="0"/>
                <a:cs typeface="Times New Roman" pitchFamily="18" charset="0"/>
              </a:rPr>
              <a:t>potti</a:t>
            </a:r>
            <a:r>
              <a:rPr lang="it-IT" sz="1200" i="1" dirty="0" smtClean="0">
                <a:latin typeface="Times New Roman" pitchFamily="18" charset="0"/>
                <a:cs typeface="Times New Roman" pitchFamily="18" charset="0"/>
              </a:rPr>
              <a:t> quello ch’a </a:t>
            </a:r>
            <a:r>
              <a:rPr lang="it-IT" sz="1200" i="1" dirty="0" err="1" smtClean="0">
                <a:latin typeface="Times New Roman" pitchFamily="18" charset="0"/>
                <a:cs typeface="Times New Roman" pitchFamily="18" charset="0"/>
              </a:rPr>
              <a:t>lor</a:t>
            </a:r>
            <a:r>
              <a:rPr lang="it-IT" sz="1200" i="1" dirty="0" smtClean="0">
                <a:latin typeface="Times New Roman" pitchFamily="18" charset="0"/>
                <a:cs typeface="Times New Roman" pitchFamily="18" charset="0"/>
              </a:rPr>
              <a:t> porse; / ma ei non stette là con essi </a:t>
            </a:r>
            <a:r>
              <a:rPr lang="it-IT" sz="1200" i="1" dirty="0" err="1" smtClean="0">
                <a:latin typeface="Times New Roman" pitchFamily="18" charset="0"/>
                <a:cs typeface="Times New Roman" pitchFamily="18" charset="0"/>
              </a:rPr>
              <a:t>guari</a:t>
            </a:r>
            <a:r>
              <a:rPr lang="it-IT" sz="1200" i="1" dirty="0" smtClean="0">
                <a:latin typeface="Times New Roman" pitchFamily="18" charset="0"/>
                <a:cs typeface="Times New Roman" pitchFamily="18" charset="0"/>
              </a:rPr>
              <a:t>, / </a:t>
            </a:r>
          </a:p>
          <a:p>
            <a:pPr algn="ctr"/>
            <a:r>
              <a:rPr lang="it-IT" sz="1200" i="1" dirty="0" smtClean="0">
                <a:latin typeface="Times New Roman" pitchFamily="18" charset="0"/>
                <a:cs typeface="Times New Roman" pitchFamily="18" charset="0"/>
              </a:rPr>
              <a:t>che ciascun dentro</a:t>
            </a:r>
            <a:r>
              <a:rPr lang="it-IT" sz="1200" b="1" i="1" dirty="0" smtClean="0">
                <a:latin typeface="Times New Roman" pitchFamily="18" charset="0"/>
                <a:cs typeface="Times New Roman" pitchFamily="18" charset="0"/>
              </a:rPr>
              <a:t> </a:t>
            </a:r>
            <a:r>
              <a:rPr lang="it-IT" sz="1200" i="1" dirty="0" smtClean="0">
                <a:latin typeface="Times New Roman" pitchFamily="18" charset="0"/>
                <a:cs typeface="Times New Roman" pitchFamily="18" charset="0"/>
              </a:rPr>
              <a:t>a </a:t>
            </a:r>
            <a:r>
              <a:rPr lang="it-IT" sz="1200" i="1" dirty="0" err="1" smtClean="0">
                <a:latin typeface="Times New Roman" pitchFamily="18" charset="0"/>
                <a:cs typeface="Times New Roman" pitchFamily="18" charset="0"/>
              </a:rPr>
              <a:t>pruova</a:t>
            </a:r>
            <a:r>
              <a:rPr lang="it-IT" sz="1200" i="1" dirty="0" smtClean="0">
                <a:latin typeface="Times New Roman" pitchFamily="18" charset="0"/>
                <a:cs typeface="Times New Roman" pitchFamily="18" charset="0"/>
              </a:rPr>
              <a:t> si ricorse”</a:t>
            </a:r>
            <a:endParaRPr lang="it-IT" sz="1200" i="1" dirty="0">
              <a:latin typeface="Times New Roman" pitchFamily="18" charset="0"/>
              <a:cs typeface="Times New Roman" pitchFamily="18" charset="0"/>
            </a:endParaRPr>
          </a:p>
        </p:txBody>
      </p:sp>
      <p:pic>
        <p:nvPicPr>
          <p:cNvPr id="5122" name="Picture 2" descr="H:\7. FOTOGRAFO opere divina commedia olio su tela fronte\1. INFERNO DA FOTO FOTOGRAFO OK 13.02.2021\08 c. INFERNO.JPG"/>
          <p:cNvPicPr>
            <a:picLocks noGrp="1" noChangeAspect="1" noChangeArrowheads="1"/>
          </p:cNvPicPr>
          <p:nvPr>
            <p:ph type="pic" idx="1"/>
          </p:nvPr>
        </p:nvPicPr>
        <p:blipFill>
          <a:blip r:embed="rId2" cstate="print"/>
          <a:srcRect t="1577" b="1577"/>
          <a:stretch>
            <a:fillRect/>
          </a:stretch>
        </p:blipFill>
        <p:spPr bwMode="auto">
          <a:xfrm>
            <a:off x="1763713" y="764704"/>
            <a:ext cx="5688012" cy="5401146"/>
          </a:xfrm>
          <a:prstGeom prst="rect">
            <a:avLst/>
          </a:prstGeom>
          <a:noFill/>
        </p:spPr>
      </p:pic>
    </p:spTree>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629</TotalTime>
  <Words>1334</Words>
  <Application>Microsoft Office PowerPoint</Application>
  <PresentationFormat>Presentazione su schermo (4:3)</PresentationFormat>
  <Paragraphs>211</Paragraphs>
  <Slides>35</Slides>
  <Notes>4</Notes>
  <HiddenSlides>0</HiddenSlides>
  <MMClips>0</MMClips>
  <ScaleCrop>false</ScaleCrop>
  <HeadingPairs>
    <vt:vector size="4" baseType="variant">
      <vt:variant>
        <vt:lpstr>Tema</vt:lpstr>
      </vt:variant>
      <vt:variant>
        <vt:i4>1</vt:i4>
      </vt:variant>
      <vt:variant>
        <vt:lpstr>Titoli diapositive</vt:lpstr>
      </vt:variant>
      <vt:variant>
        <vt:i4>35</vt:i4>
      </vt:variant>
    </vt:vector>
  </HeadingPairs>
  <TitlesOfParts>
    <vt:vector size="36" baseType="lpstr">
      <vt:lpstr>Tema di Office</vt:lpstr>
      <vt:lpstr>      </vt:lpstr>
      <vt:lpstr>      Inferno, Canto I°      [Incomincia la Comedia di Dante Alleghieri di Fiorenza, ne la quale tratta de le pene e punimenti de'vizi e de' meriti e  premi de le virtù. Comincia il canto primo de la prima parte la quale si chiama Inferno, nel qual l'auttore fa proemio a tutta l'opera.]</vt:lpstr>
      <vt:lpstr>Inferno, Canto II° [de la prima parte, ne la quale fa proemio a la prima cantica cioè a la prima parte di questo  libro solamente, e in questo canto tratta l'auttore come trovò Virgilio, il quale il fece sicuro del cammino per le tre donne che di lui aveano cura ne la corte del cielo.]</vt:lpstr>
      <vt:lpstr>Inferno, Canto III° [nel quale tratta de la porta e de l'entrata de l'inferno e del fiume d'Acheronte, de la pena di coloro che vissero sanza opere di fama degne, e come il demonio Caron li trae in sua nave e come elli parlò a l'auttore; e tocca qui questo vizio ne la persona di papa Cilestino.]</vt:lpstr>
      <vt:lpstr>Inferno, Canto IV° [nel quale mostra del primo cerchio de l'inferno, luogo detto Limbo, e quivi tratta de la pena de' non battezzati e de' valenti uomini, li quali  moriron innanzi l'avvenimento di Gesù Cristo e non conobbero debitamente Idio; e come Iesù Cristo trasse di questo luogo molte anime.]</vt:lpstr>
      <vt:lpstr>Inferno, Canto V° [nel quale mostra del secondo cerchio de l'inferno, e tratta de la pena del vizio de la lussuria ne la persona di più famosi gentili uomini.]</vt:lpstr>
      <vt:lpstr>Inferno, Canto VI° [nel quale mostra del terzo cerchio de l'inferno e tratta del punimento del vizio de la gola, e massimamente in persona d'un fiorentino chiamato Ciacco; in confusione di tutt'i buffoni tratta del dimonio Cerbero e narra in forma di predicere più cose a divenire a la città di Fiorenza.] </vt:lpstr>
      <vt:lpstr>Inferno, Canto VII°  [dove si dimostra del quarto cerchio de l'inferno e alquanto del quinto; qui pone la pena del peccato de l'avarizia e del vizio de la prodigalità; e del dimonio Pluto; e quello che è fortuna.]</vt:lpstr>
      <vt:lpstr>Inferno, Canto VIII° [ove tratta del quinto cerchio de l'inferno e alquanto del sesto, e de la pena del peccato de l'ira, massimamente in persona d'uno cavaliere fiorentino chiamato messer Filippo Argenti, e del dimonio Flegias e de la palude di Stige e del pervenire a la città d'inferno detta Dite.]</vt:lpstr>
      <vt:lpstr>Inferno, Canto IX° [ove tratta e dimostra de la cittade c'ha nome Dite, la qual si è nel sesto cerchio de l'inferno e vedesi messa la qualità de le pene de li eretici; e dichiara in questo canto Virgilio a Dante una questione, e rendelo sicuro dicendo sé esservi stato dentro altra fiata.] </vt:lpstr>
      <vt:lpstr>Inferno, Canto X°  [ove tratta del sesto cerchio de l'inferno e de la pena de li eretici, e in forma d'indovinare in persona di messer Farinata predice molte cose e di quelle che avvennero a Dante, e solve una questione.] </vt:lpstr>
      <vt:lpstr>Inferno, Canto XI° [nel quale tratta de' tre cerchi disotto d'inferno, e distingue de le genti che dentro vi sono punite, e che quivi più che altrove; e solve una questione.]</vt:lpstr>
      <vt:lpstr>   </vt:lpstr>
      <vt:lpstr>Inferno, Canto XIII° [ove tratta de l'esenzia del secondo girone ch'è nel settimo circulo, dove punisce coloro ch’ebbero  contra sé medesimi violenta mano, ovvero non uccidendo sé ma guastando  i loro beni.]</vt:lpstr>
      <vt:lpstr>Inferno, Canto XIV° [ove tratta de la qualità del terzo girone, contento nel settimo circulo; e quivi si puniscono coloro che fanno forza ne la deitade, negando e bestemmiando quella; e nomina qui spezialmente  il re Capaneo scelleratissimo in questo preditto peccato.] </vt:lpstr>
      <vt:lpstr>Inferno, Canto XV° [ove tratta di quello medesimo girone e di quello medesimo cerchio; e qui sono puniti coloro  che fanno forza ne la deitade, spregiando natura e sua bontade, sì come sono li soddomiti.] </vt:lpstr>
      <vt:lpstr>Inferno, Canto XVI° [ove tratta di quello medesimo girone e di quello medesimo cerchio e di quello medesimo peccato.]</vt:lpstr>
      <vt:lpstr>Inferno, Canto XVII° [nel quale si tratta del discendimento nel luogo detto Malebolge, che è l'ottavo cerchio de l'inferno; ancora fa proemio alquanto di quelli che sono nel settimo circulo; e quivi si truova il demonio Gerione sopra '1 quale passaro il fiume; e quivi parlò Dante ad alcuni prestatori e usurai del settimo cerchio.] </vt:lpstr>
      <vt:lpstr>Inferno, Canto XVIII° [ove si descrive come è fatto il luogo di Malebolge e tratta de' ruffiani e ingannatori e lusinghieri, ove dinomina in questa setta messer Venedico Caccianemico da Bologna e Giasone greco e Alessio de li Interminelli da Lucca, e tratta come sono state loro pene.]</vt:lpstr>
      <vt:lpstr>Inferno, Canto XIX° [ove sgrida contra li simoniachi in persona di Simone Mago, che fu al tempo di san Pietro e di santo Paulo, e contra tutti coloro che simonia seguitano, e qui pone le pene che sono concedute a coloro che seguitano il sopradetto vizio, e dinomaci entro papa Niccola de li Orsini di Roma perché seguitò simonia; e pone de la terza bolgia de l'inferno.]</vt:lpstr>
      <vt:lpstr>Inferno, Canto XX° [ove si tratta de l'indovini e sortilegi e de l'incantatori, e de l'origine di Mantova, di che trattare diede cagione Manto incantatrice; e di loro pene e miseria e de la condizione loro misera, ne la quarta bolgia, in persona di Michele di Scozia e di più altri.]</vt:lpstr>
      <vt:lpstr>Inferno, Canto XXI° [il quale tratta de le pene ne le quali sono puniti coloro che commisero baratteria, nel quale vizio  abbomina li lucchesi; e qui tratta di dieci demoni, ministri a l'offizio di questo luogo; cogliesi qui il tempo che fue compilata per Dante questa opera.]</vt:lpstr>
      <vt:lpstr>Inferno, Canto XXII° [nel quale abomina quelli di Sardigna e tratta alcuna cosa de la sagacitade de' barattieri in persona d'uno navarrese, e de' barattieri medesimi questo canta]</vt:lpstr>
      <vt:lpstr> Inferno, Canto XXIII° [nel quale tratta de la divina vendetta contra l'ipocriti; del quale peccato sotto il vocabulo di due cittadini di Bologna abomina l'auttore li bolognesi, e li giudei sotto il nome d'Anna e di Caifas; e qui è la sesta bolgia.]</vt:lpstr>
      <vt:lpstr>Inferno, Canto XXIV° [nel quale tratta de le pene che puniscono li furti, dove trattando de' ladroni sgrida contro a' Pistolesi sotto il vocabulo di Vanni Fucci, per la cui lingua antidice del tempo futuro; ed è la settima bolgia.]</vt:lpstr>
      <vt:lpstr>Inferno, Canto XXV° [ove si tratta di quella medesima materia che detta è nel capitolo dinanzi a questo, e tratta contr' a' fiorentini, ma in prima sgrida contro a la città di Pistoia; ed è quella medesima bolgia.]</vt:lpstr>
      <vt:lpstr>Inferno, Canto XXVI° [nel quale si tratta de l'ottava bolgia contro a quelli che mettono aguati e danno frodolenti consigli; e in prima sgrida contro a' fiorentini e tacitamente predice del futuro e in persona d'Ulisse e Diomedes pone loro pene.]</vt:lpstr>
      <vt:lpstr>Inferno, Canto XXVII° [ove tratta di que' medesimi aguatatori e falsi consiglieri d'inganni in persona del conte Guido da Montefeltro.]</vt:lpstr>
      <vt:lpstr>Inferno, Canto XXVIII° [nel quale tratta le qualitadi de la nona bolgia, dove l'auttore vide punire coloro che  commisero scandali, e' seminatori di scisma e discordia e d'ogne altro male operare.] </vt:lpstr>
      <vt:lpstr>Inferno, Canto XXIX° [ove tratta de la decima bolgia, dove si puniscono i falsi fabricatori di qualunque opera, e isgrida e riprende l'autore i Sanesi.]</vt:lpstr>
      <vt:lpstr>Inferno, Canto XXX° [ove tratta di quella medesima materia e gente.]</vt:lpstr>
      <vt:lpstr>Inferno, Canto XXXI° [ove tratta de' giganti che guardano il pozzo de l'inferno, ed è il nono cerchio.]</vt:lpstr>
      <vt:lpstr> Inferno, Canto XXXII° [nel quale tratta de' traditori di loro schiatta e de' traditori de la loro patria, che sono nel pozzo de l'inferno.]</vt:lpstr>
      <vt:lpstr>Inferno, Canto XXXIII° [ove tratta di quelli che tradirono coloro che in loro tutto si fidavano, e coloro da cui erano  stati promossi a dignità e grande stato; e riprende qui i Pisani e i Genovesi.]</vt:lpstr>
      <vt:lpstr>Inferno, Canto XXXIV° [e ultimo de la prima cantica di Dante Alleghieri di Fiorenza, nel qual canto tratta di Belzebù  principe de' dimoni e de' traditori di loro signori, e narra come uscie de l'inferno.]</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Utente Windows</dc:creator>
  <cp:lastModifiedBy>User</cp:lastModifiedBy>
  <cp:revision>196</cp:revision>
  <dcterms:created xsi:type="dcterms:W3CDTF">2020-05-31T14:49:34Z</dcterms:created>
  <dcterms:modified xsi:type="dcterms:W3CDTF">2021-02-22T07:36:23Z</dcterms:modified>
</cp:coreProperties>
</file>