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64" r:id="rId2"/>
    <p:sldId id="265" r:id="rId3"/>
    <p:sldId id="266" r:id="rId4"/>
    <p:sldId id="267" r:id="rId5"/>
    <p:sldId id="268" r:id="rId6"/>
    <p:sldId id="269" r:id="rId7"/>
    <p:sldId id="298" r:id="rId8"/>
    <p:sldId id="271" r:id="rId9"/>
    <p:sldId id="272" r:id="rId10"/>
    <p:sldId id="273" r:id="rId11"/>
    <p:sldId id="274" r:id="rId12"/>
    <p:sldId id="275" r:id="rId13"/>
    <p:sldId id="276" r:id="rId14"/>
    <p:sldId id="277" r:id="rId15"/>
    <p:sldId id="278" r:id="rId16"/>
    <p:sldId id="279" r:id="rId17"/>
    <p:sldId id="280" r:id="rId18"/>
    <p:sldId id="297" r:id="rId19"/>
    <p:sldId id="282" r:id="rId20"/>
    <p:sldId id="283" r:id="rId21"/>
    <p:sldId id="284" r:id="rId22"/>
    <p:sldId id="285" r:id="rId23"/>
    <p:sldId id="286" r:id="rId24"/>
    <p:sldId id="299" r:id="rId25"/>
    <p:sldId id="288" r:id="rId26"/>
    <p:sldId id="289" r:id="rId27"/>
    <p:sldId id="290" r:id="rId28"/>
    <p:sldId id="291" r:id="rId29"/>
    <p:sldId id="292" r:id="rId30"/>
    <p:sldId id="293" r:id="rId31"/>
    <p:sldId id="294" r:id="rId32"/>
    <p:sldId id="295" r:id="rId33"/>
    <p:sldId id="296" r:id="rId34"/>
  </p:sldIdLst>
  <p:sldSz cx="9144000" cy="6858000" type="screen4x3"/>
  <p:notesSz cx="9144000" cy="6858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98" autoAdjust="0"/>
    <p:restoredTop sz="94713" autoAdjust="0"/>
  </p:normalViewPr>
  <p:slideViewPr>
    <p:cSldViewPr>
      <p:cViewPr varScale="1">
        <p:scale>
          <a:sx n="102" d="100"/>
          <a:sy n="102" d="100"/>
        </p:scale>
        <p:origin x="-84" y="-20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30261738-9755-4B13-AF2B-0697155D5D06}" type="datetimeFigureOut">
              <a:rPr lang="it-IT" smtClean="0"/>
              <a:pPr/>
              <a:t>14/02/2021</a:t>
            </a:fld>
            <a:endParaRPr lang="it-IT"/>
          </a:p>
        </p:txBody>
      </p:sp>
      <p:sp>
        <p:nvSpPr>
          <p:cNvPr id="4" name="Segnaposto immagine diapositiva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914400" y="3257550"/>
            <a:ext cx="7315200" cy="3086100"/>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6513513"/>
            <a:ext cx="3962400" cy="3429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5180013" y="6513513"/>
            <a:ext cx="3962400" cy="342900"/>
          </a:xfrm>
          <a:prstGeom prst="rect">
            <a:avLst/>
          </a:prstGeom>
        </p:spPr>
        <p:txBody>
          <a:bodyPr vert="horz" lIns="91440" tIns="45720" rIns="91440" bIns="45720" rtlCol="0" anchor="b"/>
          <a:lstStyle>
            <a:lvl1pPr algn="r">
              <a:defRPr sz="1200"/>
            </a:lvl1pPr>
          </a:lstStyle>
          <a:p>
            <a:fld id="{A878A9D3-F79C-413C-8605-A4F1869ED884}" type="slidenum">
              <a:rPr lang="it-IT" smtClean="0"/>
              <a:pPr/>
              <a:t>‹N›</a:t>
            </a:fld>
            <a:endParaRPr lang="it-IT"/>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A878A9D3-F79C-413C-8605-A4F1869ED884}" type="slidenum">
              <a:rPr lang="it-IT" smtClean="0"/>
              <a:pPr/>
              <a:t>1</a:t>
            </a:fld>
            <a:endParaRPr lang="it-IT"/>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D4B8006A-CBAA-40F9-84E6-240AA6C2E8A4}" type="datetimeFigureOut">
              <a:rPr lang="it-IT" smtClean="0"/>
              <a:pPr/>
              <a:t>14/02/2021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BDF2C11-C165-4EBB-89A7-5F20EBAB4326}" type="slidenum">
              <a:rPr lang="it-IT" smtClean="0"/>
              <a:pPr/>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D4B8006A-CBAA-40F9-84E6-240AA6C2E8A4}" type="datetimeFigureOut">
              <a:rPr lang="it-IT" smtClean="0"/>
              <a:pPr/>
              <a:t>14/02/2021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BDF2C11-C165-4EBB-89A7-5F20EBAB4326}" type="slidenum">
              <a:rPr lang="it-IT" smtClean="0"/>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D4B8006A-CBAA-40F9-84E6-240AA6C2E8A4}" type="datetimeFigureOut">
              <a:rPr lang="it-IT" smtClean="0"/>
              <a:pPr/>
              <a:t>14/02/2021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BDF2C11-C165-4EBB-89A7-5F20EBAB4326}" type="slidenum">
              <a:rPr lang="it-IT" smtClean="0"/>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D4B8006A-CBAA-40F9-84E6-240AA6C2E8A4}" type="datetimeFigureOut">
              <a:rPr lang="it-IT" smtClean="0"/>
              <a:pPr/>
              <a:t>14/02/2021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BDF2C11-C165-4EBB-89A7-5F20EBAB4326}" type="slidenum">
              <a:rPr lang="it-IT" smtClean="0"/>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D4B8006A-CBAA-40F9-84E6-240AA6C2E8A4}" type="datetimeFigureOut">
              <a:rPr lang="it-IT" smtClean="0"/>
              <a:pPr/>
              <a:t>14/02/2021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BDF2C11-C165-4EBB-89A7-5F20EBAB4326}" type="slidenum">
              <a:rPr lang="it-IT" smtClean="0"/>
              <a:pPr/>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D4B8006A-CBAA-40F9-84E6-240AA6C2E8A4}" type="datetimeFigureOut">
              <a:rPr lang="it-IT" smtClean="0"/>
              <a:pPr/>
              <a:t>14/02/2021</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BDF2C11-C165-4EBB-89A7-5F20EBAB4326}" type="slidenum">
              <a:rPr lang="it-IT" smtClean="0"/>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D4B8006A-CBAA-40F9-84E6-240AA6C2E8A4}" type="datetimeFigureOut">
              <a:rPr lang="it-IT" smtClean="0"/>
              <a:pPr/>
              <a:t>14/02/2021</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EBDF2C11-C165-4EBB-89A7-5F20EBAB4326}" type="slidenum">
              <a:rPr lang="it-IT" smtClean="0"/>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D4B8006A-CBAA-40F9-84E6-240AA6C2E8A4}" type="datetimeFigureOut">
              <a:rPr lang="it-IT" smtClean="0"/>
              <a:pPr/>
              <a:t>14/02/2021</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EBDF2C11-C165-4EBB-89A7-5F20EBAB4326}" type="slidenum">
              <a:rPr lang="it-IT" smtClean="0"/>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D4B8006A-CBAA-40F9-84E6-240AA6C2E8A4}" type="datetimeFigureOut">
              <a:rPr lang="it-IT" smtClean="0"/>
              <a:pPr/>
              <a:t>14/02/2021</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EBDF2C11-C165-4EBB-89A7-5F20EBAB4326}" type="slidenum">
              <a:rPr lang="it-IT" smtClean="0"/>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D4B8006A-CBAA-40F9-84E6-240AA6C2E8A4}" type="datetimeFigureOut">
              <a:rPr lang="it-IT" smtClean="0"/>
              <a:pPr/>
              <a:t>14/02/2021</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BDF2C11-C165-4EBB-89A7-5F20EBAB4326}" type="slidenum">
              <a:rPr lang="it-IT" smtClean="0"/>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D4B8006A-CBAA-40F9-84E6-240AA6C2E8A4}" type="datetimeFigureOut">
              <a:rPr lang="it-IT" smtClean="0"/>
              <a:pPr/>
              <a:t>14/02/2021</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BDF2C11-C165-4EBB-89A7-5F20EBAB4326}" type="slidenum">
              <a:rPr lang="it-IT" smtClean="0"/>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4B8006A-CBAA-40F9-84E6-240AA6C2E8A4}" type="datetimeFigureOut">
              <a:rPr lang="it-IT" smtClean="0"/>
              <a:pPr/>
              <a:t>14/02/2021</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DF2C11-C165-4EBB-89A7-5F20EBAB4326}" type="slidenum">
              <a:rPr lang="it-IT" smtClean="0"/>
              <a:pPr/>
              <a:t>‹N›</a:t>
            </a:fld>
            <a:endParaRPr 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763688" y="6237312"/>
            <a:ext cx="5616624" cy="620688"/>
          </a:xfrm>
        </p:spPr>
        <p:txBody>
          <a:bodyPr>
            <a:normAutofit fontScale="92500" lnSpcReduction="10000"/>
          </a:bodyPr>
          <a:lstStyle/>
          <a:p>
            <a:pPr algn="ctr">
              <a:lnSpc>
                <a:spcPct val="120000"/>
              </a:lnSpc>
              <a:spcBef>
                <a:spcPts val="0"/>
              </a:spcBef>
            </a:pPr>
            <a:r>
              <a:rPr lang="it-IT" dirty="0" err="1" smtClean="0">
                <a:latin typeface="Times New Roman" pitchFamily="18" charset="0"/>
                <a:cs typeface="Times New Roman" pitchFamily="18" charset="0"/>
              </a:rPr>
              <a:t>vv</a:t>
            </a:r>
            <a:r>
              <a:rPr lang="it-IT" dirty="0" smtClean="0">
                <a:latin typeface="Times New Roman" pitchFamily="18" charset="0"/>
                <a:cs typeface="Times New Roman" pitchFamily="18" charset="0"/>
              </a:rPr>
              <a:t>. 88 – 90 </a:t>
            </a:r>
          </a:p>
          <a:p>
            <a:pPr algn="ctr">
              <a:spcBef>
                <a:spcPts val="0"/>
              </a:spcBef>
            </a:pPr>
            <a:r>
              <a:rPr lang="it-IT" sz="1200" i="1" dirty="0" smtClean="0">
                <a:latin typeface="Times New Roman" pitchFamily="18" charset="0"/>
                <a:cs typeface="Times New Roman" pitchFamily="18" charset="0"/>
              </a:rPr>
              <a:t>“e cominciò: «Tu stesso ti fai </a:t>
            </a:r>
            <a:r>
              <a:rPr lang="it-IT" sz="1200" i="1" dirty="0" smtClean="0">
                <a:latin typeface="Times New Roman" pitchFamily="18" charset="0"/>
                <a:cs typeface="Times New Roman" pitchFamily="18" charset="0"/>
              </a:rPr>
              <a:t>grosso /  col </a:t>
            </a:r>
            <a:r>
              <a:rPr lang="it-IT" sz="1200" i="1" dirty="0" smtClean="0">
                <a:latin typeface="Times New Roman" pitchFamily="18" charset="0"/>
                <a:cs typeface="Times New Roman" pitchFamily="18" charset="0"/>
              </a:rPr>
              <a:t>falso </a:t>
            </a:r>
            <a:r>
              <a:rPr lang="it-IT" sz="1200" i="1" dirty="0" err="1" smtClean="0">
                <a:latin typeface="Times New Roman" pitchFamily="18" charset="0"/>
                <a:cs typeface="Times New Roman" pitchFamily="18" charset="0"/>
              </a:rPr>
              <a:t>imaginar</a:t>
            </a:r>
            <a:r>
              <a:rPr lang="it-IT" sz="1200" i="1" dirty="0" smtClean="0">
                <a:latin typeface="Times New Roman" pitchFamily="18" charset="0"/>
                <a:cs typeface="Times New Roman" pitchFamily="18" charset="0"/>
              </a:rPr>
              <a:t>, sì che non </a:t>
            </a:r>
            <a:r>
              <a:rPr lang="it-IT" sz="1200" i="1" dirty="0" smtClean="0">
                <a:latin typeface="Times New Roman" pitchFamily="18" charset="0"/>
                <a:cs typeface="Times New Roman" pitchFamily="18" charset="0"/>
              </a:rPr>
              <a:t>vedi </a:t>
            </a:r>
          </a:p>
          <a:p>
            <a:pPr algn="ctr">
              <a:spcBef>
                <a:spcPts val="0"/>
              </a:spcBef>
            </a:pPr>
            <a:r>
              <a:rPr lang="it-IT" sz="1200" i="1" dirty="0" smtClean="0">
                <a:latin typeface="Times New Roman" pitchFamily="18" charset="0"/>
                <a:cs typeface="Times New Roman" pitchFamily="18" charset="0"/>
              </a:rPr>
              <a:t>/ ciò </a:t>
            </a:r>
            <a:r>
              <a:rPr lang="it-IT" sz="1200" i="1" dirty="0" smtClean="0">
                <a:latin typeface="Times New Roman" pitchFamily="18" charset="0"/>
                <a:cs typeface="Times New Roman" pitchFamily="18" charset="0"/>
              </a:rPr>
              <a:t>che vedresti se l'avessi scosso.</a:t>
            </a:r>
            <a:r>
              <a:rPr lang="it-IT" sz="1200" dirty="0" smtClean="0">
                <a:latin typeface="Times New Roman" pitchFamily="18" charset="0"/>
                <a:cs typeface="Times New Roman" pitchFamily="18" charset="0"/>
              </a:rPr>
              <a:t> »</a:t>
            </a:r>
            <a:r>
              <a:rPr lang="it-IT" sz="1200" i="1" dirty="0" smtClean="0">
                <a:latin typeface="Times New Roman" pitchFamily="18" charset="0"/>
                <a:cs typeface="Times New Roman" pitchFamily="18" charset="0"/>
              </a:rPr>
              <a:t>”</a:t>
            </a:r>
            <a:endParaRPr lang="it-IT" sz="1200" i="1" dirty="0">
              <a:latin typeface="Times New Roman" pitchFamily="18" charset="0"/>
              <a:cs typeface="Times New Roman" pitchFamily="18" charset="0"/>
            </a:endParaRPr>
          </a:p>
        </p:txBody>
      </p:sp>
      <p:sp>
        <p:nvSpPr>
          <p:cNvPr id="1025" name="Rectangle 1"/>
          <p:cNvSpPr>
            <a:spLocks noGrp="1" noChangeArrowheads="1"/>
          </p:cNvSpPr>
          <p:nvPr>
            <p:ph type="title"/>
          </p:nvPr>
        </p:nvSpPr>
        <p:spPr bwMode="auto">
          <a:xfrm>
            <a:off x="1691681" y="0"/>
            <a:ext cx="5688631" cy="166199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Paradiso, Canto </a:t>
            </a:r>
            <a:r>
              <a:rPr lang="it-IT" sz="1200" dirty="0" err="1" smtClean="0">
                <a:latin typeface="Times New Roman" pitchFamily="18" charset="0"/>
                <a:cs typeface="Times New Roman" pitchFamily="18" charset="0"/>
              </a:rPr>
              <a:t>I°</a:t>
            </a:r>
            <a:r>
              <a:rPr lang="it-IT" sz="1000" dirty="0" smtClean="0">
                <a:latin typeface="Times New Roman" pitchFamily="18" charset="0"/>
                <a:cs typeface="Times New Roman" pitchFamily="18" charset="0"/>
              </a:rPr>
              <a:t/>
            </a:r>
            <a:br>
              <a:rPr lang="it-IT" sz="100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[Comincia la terza cantica de la Commedia di Dante </a:t>
            </a:r>
            <a:r>
              <a:rPr lang="it-IT" sz="1000" b="0" dirty="0" err="1" smtClean="0">
                <a:latin typeface="Times New Roman" pitchFamily="18" charset="0"/>
                <a:cs typeface="Times New Roman" pitchFamily="18" charset="0"/>
              </a:rPr>
              <a:t>Alaghiere</a:t>
            </a:r>
            <a:r>
              <a:rPr lang="it-IT" sz="1000" b="0" dirty="0" smtClean="0">
                <a:latin typeface="Times New Roman" pitchFamily="18" charset="0"/>
                <a:cs typeface="Times New Roman" pitchFamily="18" charset="0"/>
              </a:rPr>
              <a:t> di Fiorenza, ne la quale si tratta de'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beati e de la celestiale gloria e de' meriti e premi de' santi, e dividesi in nove parti. Canto primo,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nel cui principio l'</a:t>
            </a:r>
            <a:r>
              <a:rPr lang="it-IT" sz="1000" b="0" dirty="0" err="1" smtClean="0">
                <a:latin typeface="Times New Roman" pitchFamily="18" charset="0"/>
                <a:cs typeface="Times New Roman" pitchFamily="18" charset="0"/>
              </a:rPr>
              <a:t>auttore</a:t>
            </a:r>
            <a:r>
              <a:rPr lang="it-IT" sz="1000" b="0" dirty="0" smtClean="0">
                <a:latin typeface="Times New Roman" pitchFamily="18" charset="0"/>
                <a:cs typeface="Times New Roman" pitchFamily="18" charset="0"/>
              </a:rPr>
              <a:t> </a:t>
            </a:r>
            <a:r>
              <a:rPr lang="it-IT" sz="1000" b="0" dirty="0" err="1" smtClean="0">
                <a:latin typeface="Times New Roman" pitchFamily="18" charset="0"/>
                <a:cs typeface="Times New Roman" pitchFamily="18" charset="0"/>
              </a:rPr>
              <a:t>proemizza</a:t>
            </a:r>
            <a:r>
              <a:rPr lang="it-IT" sz="1000" b="0" dirty="0" smtClean="0">
                <a:latin typeface="Times New Roman" pitchFamily="18" charset="0"/>
                <a:cs typeface="Times New Roman" pitchFamily="18" charset="0"/>
              </a:rPr>
              <a:t> a la seguente cantica; e sono ne lo elemento del fuoco e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Beatrice solve a l'</a:t>
            </a:r>
            <a:r>
              <a:rPr lang="it-IT" sz="1000" b="0" dirty="0" err="1" smtClean="0">
                <a:latin typeface="Times New Roman" pitchFamily="18" charset="0"/>
                <a:cs typeface="Times New Roman" pitchFamily="18" charset="0"/>
              </a:rPr>
              <a:t>auttore</a:t>
            </a:r>
            <a:r>
              <a:rPr lang="it-IT" sz="1000" b="0" dirty="0" smtClean="0">
                <a:latin typeface="Times New Roman" pitchFamily="18" charset="0"/>
                <a:cs typeface="Times New Roman" pitchFamily="18" charset="0"/>
              </a:rPr>
              <a:t> una questione; nel quale canto l'</a:t>
            </a:r>
            <a:r>
              <a:rPr lang="it-IT" sz="1000" b="0" dirty="0" err="1" smtClean="0">
                <a:latin typeface="Times New Roman" pitchFamily="18" charset="0"/>
                <a:cs typeface="Times New Roman" pitchFamily="18" charset="0"/>
              </a:rPr>
              <a:t>auttore</a:t>
            </a:r>
            <a:r>
              <a:rPr lang="it-IT" sz="1000" b="0" dirty="0" smtClean="0">
                <a:latin typeface="Times New Roman" pitchFamily="18" charset="0"/>
                <a:cs typeface="Times New Roman" pitchFamily="18" charset="0"/>
              </a:rPr>
              <a:t> promette di trattare de le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cose divine invocando la scienza poetica, cioè </a:t>
            </a:r>
            <a:r>
              <a:rPr lang="it-IT" sz="1000" b="0" dirty="0" err="1" smtClean="0">
                <a:latin typeface="Times New Roman" pitchFamily="18" charset="0"/>
                <a:cs typeface="Times New Roman" pitchFamily="18" charset="0"/>
              </a:rPr>
              <a:t>Appollo</a:t>
            </a:r>
            <a:r>
              <a:rPr lang="it-IT" sz="1000" b="0" dirty="0" smtClean="0">
                <a:latin typeface="Times New Roman" pitchFamily="18" charset="0"/>
                <a:cs typeface="Times New Roman" pitchFamily="18" charset="0"/>
              </a:rPr>
              <a:t> chiamato il </a:t>
            </a:r>
            <a:r>
              <a:rPr lang="it-IT" sz="1000" b="0" dirty="0" err="1" smtClean="0">
                <a:latin typeface="Times New Roman" pitchFamily="18" charset="0"/>
                <a:cs typeface="Times New Roman" pitchFamily="18" charset="0"/>
              </a:rPr>
              <a:t>deo</a:t>
            </a:r>
            <a:r>
              <a:rPr lang="it-IT" sz="1000" b="0" dirty="0" smtClean="0">
                <a:latin typeface="Times New Roman" pitchFamily="18" charset="0"/>
                <a:cs typeface="Times New Roman" pitchFamily="18" charset="0"/>
              </a:rPr>
              <a:t> de la Sapienza</a:t>
            </a:r>
            <a:r>
              <a:rPr lang="it-IT" sz="1000" dirty="0" smtClean="0">
                <a:latin typeface="Times New Roman" pitchFamily="18" charset="0"/>
                <a:cs typeface="Times New Roman" pitchFamily="18" charset="0"/>
              </a:rPr>
              <a:t>.]</a:t>
            </a:r>
            <a:br>
              <a:rPr lang="it-IT" sz="1000" dirty="0" smtClean="0">
                <a:latin typeface="Times New Roman" pitchFamily="18" charset="0"/>
                <a:cs typeface="Times New Roman" pitchFamily="18" charset="0"/>
              </a:rPr>
            </a:br>
            <a:r>
              <a:rPr lang="it-IT" sz="1000" dirty="0" smtClean="0"/>
              <a:t/>
            </a:r>
            <a:br>
              <a:rPr lang="it-IT" sz="1000" dirty="0" smtClean="0"/>
            </a:br>
            <a:r>
              <a:rPr lang="it-IT" sz="1000" dirty="0" smtClean="0"/>
              <a:t/>
            </a:r>
            <a:br>
              <a:rPr lang="it-IT" sz="1000" dirty="0" smtClean="0"/>
            </a:br>
            <a:r>
              <a:rPr lang="it-IT" sz="1000" dirty="0" smtClean="0">
                <a:latin typeface="Times New Roman" pitchFamily="18" charset="0"/>
                <a:cs typeface="Times New Roman" pitchFamily="18" charset="0"/>
              </a:rPr>
              <a:t/>
            </a:r>
            <a:br>
              <a:rPr lang="it-IT" sz="1000" dirty="0" smtClean="0">
                <a:latin typeface="Times New Roman" pitchFamily="18" charset="0"/>
                <a:cs typeface="Times New Roman" pitchFamily="18" charset="0"/>
              </a:rPr>
            </a:b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1026" name="Picture 2" descr="H:\7. FOTOGRAFO opere divina commedia olio su tela fronte\3. PARADISO DA FOTO FOTOGRAFO OK 13.02.2021\01 c. PARADISO.JPG"/>
          <p:cNvPicPr>
            <a:picLocks noGrp="1" noChangeAspect="1" noChangeArrowheads="1"/>
          </p:cNvPicPr>
          <p:nvPr>
            <p:ph type="pic" idx="1"/>
          </p:nvPr>
        </p:nvPicPr>
        <p:blipFill>
          <a:blip r:embed="rId3" cstate="print"/>
          <a:srcRect t="2098" b="2098"/>
          <a:stretch>
            <a:fillRect/>
          </a:stretch>
        </p:blipFill>
        <p:spPr bwMode="auto">
          <a:xfrm>
            <a:off x="1792288" y="1052736"/>
            <a:ext cx="5486400" cy="5184552"/>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91680" y="5949280"/>
            <a:ext cx="5544616" cy="648072"/>
          </a:xfrm>
        </p:spPr>
        <p:txBody>
          <a:bodyPr>
            <a:normAutofit fontScale="70000" lnSpcReduction="20000"/>
          </a:bodyPr>
          <a:lstStyle/>
          <a:p>
            <a:pPr algn="ctr"/>
            <a:endParaRPr lang="it-IT" sz="4800" dirty="0">
              <a:latin typeface="Times New Roman" pitchFamily="18" charset="0"/>
              <a:cs typeface="Times New Roman" pitchFamily="18" charset="0"/>
            </a:endParaRPr>
          </a:p>
          <a:p>
            <a:pPr algn="ctr">
              <a:lnSpc>
                <a:spcPct val="20000"/>
              </a:lnSpc>
            </a:pPr>
            <a:r>
              <a:rPr lang="it-IT" sz="4800" dirty="0">
                <a:latin typeface="Times New Roman" pitchFamily="18" charset="0"/>
                <a:cs typeface="Times New Roman" pitchFamily="18" charset="0"/>
              </a:rPr>
              <a:t> </a:t>
            </a:r>
          </a:p>
          <a:p>
            <a:endParaRPr lang="it-IT" dirty="0"/>
          </a:p>
          <a:p>
            <a:pPr algn="ctr"/>
            <a:endParaRPr lang="it-IT" dirty="0"/>
          </a:p>
        </p:txBody>
      </p:sp>
      <p:sp>
        <p:nvSpPr>
          <p:cNvPr id="1025" name="Rectangle 1"/>
          <p:cNvSpPr>
            <a:spLocks noGrp="1" noChangeArrowheads="1"/>
          </p:cNvSpPr>
          <p:nvPr>
            <p:ph type="title"/>
          </p:nvPr>
        </p:nvSpPr>
        <p:spPr bwMode="auto">
          <a:xfrm>
            <a:off x="1691681" y="23314"/>
            <a:ext cx="5688632" cy="104644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Paradiso, Canto </a:t>
            </a:r>
            <a:r>
              <a:rPr lang="it-IT" sz="1200" dirty="0" err="1" smtClean="0">
                <a:latin typeface="Times New Roman" pitchFamily="18" charset="0"/>
                <a:cs typeface="Times New Roman" pitchFamily="18" charset="0"/>
              </a:rPr>
              <a:t>X°</a:t>
            </a:r>
            <a:r>
              <a:rPr lang="it-IT" sz="1000" b="0" dirty="0" smtClean="0"/>
              <a:t/>
            </a:r>
            <a:br>
              <a:rPr lang="it-IT" sz="1000" b="0" dirty="0" smtClean="0"/>
            </a:br>
            <a:r>
              <a:rPr lang="it-IT" sz="1000" b="0" dirty="0" smtClean="0">
                <a:latin typeface="Times New Roman" pitchFamily="18" charset="0"/>
                <a:cs typeface="Times New Roman" pitchFamily="18" charset="0"/>
              </a:rPr>
              <a:t>[nel quale santo Tommaso d'Aquino de l'ordine de' Frati </a:t>
            </a:r>
            <a:r>
              <a:rPr lang="it-IT" sz="1000" b="0" dirty="0" smtClean="0">
                <a:latin typeface="Times New Roman" pitchFamily="18" charset="0"/>
                <a:cs typeface="Times New Roman" pitchFamily="18" charset="0"/>
              </a:rPr>
              <a:t>Predicatori  </a:t>
            </a:r>
            <a:r>
              <a:rPr lang="it-IT" sz="1000" b="0" dirty="0" smtClean="0">
                <a:latin typeface="Times New Roman" pitchFamily="18" charset="0"/>
                <a:cs typeface="Times New Roman" pitchFamily="18" charset="0"/>
              </a:rPr>
              <a:t>parla nel cielo del Sole; e qui comincia la quarta parte.]</a:t>
            </a:r>
            <a:r>
              <a:rPr lang="it-IT" sz="1000" dirty="0" smtClean="0">
                <a:latin typeface="Times New Roman" pitchFamily="18" charset="0"/>
                <a:cs typeface="Times New Roman" pitchFamily="18" charset="0"/>
              </a:rPr>
              <a:t/>
            </a:r>
            <a:br>
              <a:rPr lang="it-IT" sz="1000" dirty="0" smtClean="0">
                <a:latin typeface="Times New Roman" pitchFamily="18" charset="0"/>
                <a:cs typeface="Times New Roman" pitchFamily="18" charset="0"/>
              </a:rPr>
            </a:br>
            <a:r>
              <a:rPr lang="it-IT" sz="1000" dirty="0" smtClean="0"/>
              <a:t/>
            </a:r>
            <a:br>
              <a:rPr lang="it-IT" sz="1000" dirty="0" smtClean="0"/>
            </a:br>
            <a:r>
              <a:rPr lang="it-IT" sz="1000" dirty="0" smtClean="0">
                <a:latin typeface="Times New Roman" pitchFamily="18" charset="0"/>
                <a:cs typeface="Times New Roman" pitchFamily="18" charset="0"/>
              </a:rPr>
              <a:t/>
            </a:r>
            <a:br>
              <a:rPr lang="it-IT" sz="1000" dirty="0" smtClean="0">
                <a:latin typeface="Times New Roman" pitchFamily="18" charset="0"/>
                <a:cs typeface="Times New Roman" pitchFamily="18" charset="0"/>
              </a:rPr>
            </a:b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6" name="Rettangolo 5"/>
          <p:cNvSpPr/>
          <p:nvPr/>
        </p:nvSpPr>
        <p:spPr>
          <a:xfrm>
            <a:off x="1691680" y="6237312"/>
            <a:ext cx="5688632" cy="646331"/>
          </a:xfrm>
          <a:prstGeom prst="rect">
            <a:avLst/>
          </a:prstGeom>
        </p:spPr>
        <p:txBody>
          <a:bodyPr wrap="square">
            <a:spAutoFit/>
          </a:bodyPr>
          <a:lstStyle/>
          <a:p>
            <a:pPr algn="ctr"/>
            <a:r>
              <a:rPr lang="it-IT" sz="1200" dirty="0" err="1" smtClean="0">
                <a:latin typeface="Times New Roman" pitchFamily="18" charset="0"/>
                <a:cs typeface="Times New Roman" pitchFamily="18" charset="0"/>
              </a:rPr>
              <a:t>vv</a:t>
            </a:r>
            <a:r>
              <a:rPr lang="it-IT" sz="1200" dirty="0" smtClean="0">
                <a:latin typeface="Times New Roman" pitchFamily="18" charset="0"/>
                <a:cs typeface="Times New Roman" pitchFamily="18" charset="0"/>
              </a:rPr>
              <a:t>. 139 – 141</a:t>
            </a:r>
          </a:p>
          <a:p>
            <a:pPr algn="ctr"/>
            <a:r>
              <a:rPr lang="it-IT" sz="1200" i="1" dirty="0" smtClean="0">
                <a:latin typeface="Times New Roman" pitchFamily="18" charset="0"/>
                <a:cs typeface="Times New Roman" pitchFamily="18" charset="0"/>
              </a:rPr>
              <a:t>“Indi, come orologio che ne </a:t>
            </a:r>
            <a:r>
              <a:rPr lang="it-IT" sz="1200" i="1" dirty="0" smtClean="0">
                <a:latin typeface="Times New Roman" pitchFamily="18" charset="0"/>
                <a:cs typeface="Times New Roman" pitchFamily="18" charset="0"/>
              </a:rPr>
              <a:t>chiami / ne </a:t>
            </a:r>
            <a:r>
              <a:rPr lang="it-IT" sz="1200" i="1" dirty="0" smtClean="0">
                <a:latin typeface="Times New Roman" pitchFamily="18" charset="0"/>
                <a:cs typeface="Times New Roman" pitchFamily="18" charset="0"/>
              </a:rPr>
              <a:t>l'ora che la sposa di Dio </a:t>
            </a:r>
            <a:r>
              <a:rPr lang="it-IT" sz="1200" i="1" dirty="0" err="1" smtClean="0">
                <a:latin typeface="Times New Roman" pitchFamily="18" charset="0"/>
                <a:cs typeface="Times New Roman" pitchFamily="18" charset="0"/>
              </a:rPr>
              <a:t>surge</a:t>
            </a:r>
            <a:r>
              <a:rPr lang="it-IT" sz="1200" i="1" dirty="0" smtClean="0">
                <a:latin typeface="Times New Roman" pitchFamily="18" charset="0"/>
                <a:cs typeface="Times New Roman" pitchFamily="18" charset="0"/>
              </a:rPr>
              <a:t> /</a:t>
            </a:r>
            <a:endParaRPr lang="it-IT" sz="1200" i="1" dirty="0" smtClean="0">
              <a:latin typeface="Times New Roman" pitchFamily="18" charset="0"/>
              <a:cs typeface="Times New Roman" pitchFamily="18" charset="0"/>
            </a:endParaRPr>
          </a:p>
          <a:p>
            <a:pPr algn="ctr"/>
            <a:r>
              <a:rPr lang="it-IT" sz="1200" i="1" dirty="0" smtClean="0">
                <a:latin typeface="Times New Roman" pitchFamily="18" charset="0"/>
                <a:cs typeface="Times New Roman" pitchFamily="18" charset="0"/>
              </a:rPr>
              <a:t>a </a:t>
            </a:r>
            <a:r>
              <a:rPr lang="it-IT" sz="1200" i="1" dirty="0" err="1" smtClean="0">
                <a:latin typeface="Times New Roman" pitchFamily="18" charset="0"/>
                <a:cs typeface="Times New Roman" pitchFamily="18" charset="0"/>
              </a:rPr>
              <a:t>mattinar</a:t>
            </a:r>
            <a:r>
              <a:rPr lang="it-IT" sz="1200" i="1" dirty="0" smtClean="0">
                <a:latin typeface="Times New Roman" pitchFamily="18" charset="0"/>
                <a:cs typeface="Times New Roman" pitchFamily="18" charset="0"/>
              </a:rPr>
              <a:t> lo sposo perché l'ami,”</a:t>
            </a:r>
            <a:endParaRPr lang="it-IT" sz="1200" i="1" dirty="0">
              <a:latin typeface="Times New Roman" pitchFamily="18" charset="0"/>
              <a:cs typeface="Times New Roman" pitchFamily="18" charset="0"/>
            </a:endParaRPr>
          </a:p>
        </p:txBody>
      </p:sp>
      <p:pic>
        <p:nvPicPr>
          <p:cNvPr id="7170" name="Picture 2" descr="H:\7. FOTOGRAFO opere divina commedia olio su tela fronte\3. PARADISO DA FOTO FOTOGRAFO\10 c PARADISO.JPG"/>
          <p:cNvPicPr>
            <a:picLocks noGrp="1" noChangeAspect="1" noChangeArrowheads="1"/>
          </p:cNvPicPr>
          <p:nvPr>
            <p:ph type="pic" idx="1"/>
          </p:nvPr>
        </p:nvPicPr>
        <p:blipFill>
          <a:blip r:embed="rId2" cstate="print"/>
          <a:srcRect t="361" b="361"/>
          <a:stretch>
            <a:fillRect/>
          </a:stretch>
        </p:blipFill>
        <p:spPr bwMode="auto">
          <a:xfrm>
            <a:off x="1691680" y="612775"/>
            <a:ext cx="5688632" cy="5552529"/>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835696" y="6237312"/>
            <a:ext cx="5400600" cy="504056"/>
          </a:xfrm>
        </p:spPr>
        <p:txBody>
          <a:bodyPr>
            <a:normAutofit fontScale="92500" lnSpcReduction="20000"/>
          </a:bodyPr>
          <a:lstStyle/>
          <a:p>
            <a:pPr marL="228600" indent="-228600" algn="ctr">
              <a:buAutoNum type="alphaLcPeriod" startAt="48"/>
            </a:pPr>
            <a:r>
              <a:rPr lang="it-IT" sz="1200" dirty="0" smtClean="0">
                <a:latin typeface="Times New Roman" pitchFamily="18" charset="0"/>
                <a:cs typeface="Times New Roman" pitchFamily="18" charset="0"/>
              </a:rPr>
              <a:t>37 – 39  </a:t>
            </a:r>
          </a:p>
          <a:p>
            <a:pPr algn="ctr">
              <a:spcBef>
                <a:spcPts val="0"/>
              </a:spcBef>
            </a:pPr>
            <a:r>
              <a:rPr lang="it-IT" sz="1200" i="1" dirty="0" smtClean="0">
                <a:latin typeface="Times New Roman" pitchFamily="18" charset="0"/>
                <a:cs typeface="Times New Roman" pitchFamily="18" charset="0"/>
              </a:rPr>
              <a:t>“L'un fu tutto serafico in ardore</a:t>
            </a:r>
            <a:r>
              <a:rPr lang="it-IT" sz="1200" i="1" dirty="0" smtClean="0">
                <a:latin typeface="Times New Roman" pitchFamily="18" charset="0"/>
                <a:cs typeface="Times New Roman" pitchFamily="18" charset="0"/>
              </a:rPr>
              <a:t>; / l'altro </a:t>
            </a:r>
            <a:r>
              <a:rPr lang="it-IT" sz="1200" i="1" dirty="0" smtClean="0">
                <a:latin typeface="Times New Roman" pitchFamily="18" charset="0"/>
                <a:cs typeface="Times New Roman" pitchFamily="18" charset="0"/>
              </a:rPr>
              <a:t>per sapïenza in terra </a:t>
            </a:r>
            <a:r>
              <a:rPr lang="it-IT" sz="1200" i="1" dirty="0" err="1" smtClean="0">
                <a:latin typeface="Times New Roman" pitchFamily="18" charset="0"/>
                <a:cs typeface="Times New Roman" pitchFamily="18" charset="0"/>
              </a:rPr>
              <a:t>fue</a:t>
            </a:r>
            <a:r>
              <a:rPr lang="it-IT" sz="1200" i="1" dirty="0" smtClean="0">
                <a:latin typeface="Times New Roman" pitchFamily="18" charset="0"/>
                <a:cs typeface="Times New Roman" pitchFamily="18" charset="0"/>
              </a:rPr>
              <a:t> /</a:t>
            </a:r>
            <a:endParaRPr lang="it-IT" sz="1200" i="1" dirty="0" smtClean="0">
              <a:latin typeface="Times New Roman" pitchFamily="18" charset="0"/>
              <a:cs typeface="Times New Roman" pitchFamily="18" charset="0"/>
            </a:endParaRPr>
          </a:p>
          <a:p>
            <a:pPr algn="ctr">
              <a:spcBef>
                <a:spcPts val="0"/>
              </a:spcBef>
            </a:pPr>
            <a:r>
              <a:rPr lang="it-IT" sz="1200" i="1" dirty="0" smtClean="0">
                <a:latin typeface="Times New Roman" pitchFamily="18" charset="0"/>
                <a:cs typeface="Times New Roman" pitchFamily="18" charset="0"/>
              </a:rPr>
              <a:t>di cherubica luce uno splendore.”</a:t>
            </a:r>
          </a:p>
          <a:p>
            <a:endParaRPr lang="it-IT" dirty="0"/>
          </a:p>
          <a:p>
            <a:pPr algn="ctr"/>
            <a:endParaRPr lang="it-IT" sz="2600" dirty="0"/>
          </a:p>
        </p:txBody>
      </p:sp>
      <p:sp>
        <p:nvSpPr>
          <p:cNvPr id="23553" name="Rectangle 1"/>
          <p:cNvSpPr>
            <a:spLocks noGrp="1" noChangeArrowheads="1"/>
          </p:cNvSpPr>
          <p:nvPr>
            <p:ph type="title"/>
          </p:nvPr>
        </p:nvSpPr>
        <p:spPr bwMode="auto">
          <a:xfrm>
            <a:off x="1763688" y="73209"/>
            <a:ext cx="5544616"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2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Paradiso, Canto </a:t>
            </a:r>
            <a:r>
              <a:rPr kumimoji="0" lang="it-IT" sz="12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XI°</a:t>
            </a:r>
            <a:endParaRPr kumimoji="0" lang="it-IT"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[nel quale il detto frate in gloria di san Francesco sotto brevitate racconta la sua </a:t>
            </a: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vita </a:t>
            </a: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tutta, e riprende i suoi frati, ché pochi sono quelli che '1 seguitino.]</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9218" name="Picture 2" descr="H:\7. FOTOGRAFO opere divina commedia olio su tela fronte\3. PARADISO DA FOTO FOTOGRAFO OK 13.02.2021\11 c PARADISO.JPG"/>
          <p:cNvPicPr>
            <a:picLocks noGrp="1" noChangeAspect="1" noChangeArrowheads="1"/>
          </p:cNvPicPr>
          <p:nvPr>
            <p:ph type="pic" idx="1"/>
          </p:nvPr>
        </p:nvPicPr>
        <p:blipFill>
          <a:blip r:embed="rId2" cstate="print"/>
          <a:srcRect l="335" r="335"/>
          <a:stretch>
            <a:fillRect/>
          </a:stretch>
        </p:blipFill>
        <p:spPr bwMode="auto">
          <a:xfrm>
            <a:off x="1792288" y="692150"/>
            <a:ext cx="5486400" cy="5473700"/>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547664" y="6237312"/>
            <a:ext cx="5760640" cy="720080"/>
          </a:xfrm>
        </p:spPr>
        <p:txBody>
          <a:bodyPr>
            <a:normAutofit/>
          </a:bodyPr>
          <a:lstStyle/>
          <a:p>
            <a:pPr algn="ctr">
              <a:spcBef>
                <a:spcPts val="0"/>
              </a:spcBef>
            </a:pPr>
            <a:r>
              <a:rPr lang="it-IT" sz="1200" dirty="0" err="1" smtClean="0">
                <a:latin typeface="Times New Roman" pitchFamily="18" charset="0"/>
                <a:cs typeface="Times New Roman" pitchFamily="18" charset="0"/>
              </a:rPr>
              <a:t>vv</a:t>
            </a:r>
            <a:r>
              <a:rPr lang="it-IT" sz="1200" dirty="0" smtClean="0">
                <a:latin typeface="Times New Roman" pitchFamily="18" charset="0"/>
                <a:cs typeface="Times New Roman" pitchFamily="18" charset="0"/>
              </a:rPr>
              <a:t>. 22 – 24</a:t>
            </a:r>
          </a:p>
          <a:p>
            <a:pPr algn="ctr">
              <a:spcBef>
                <a:spcPts val="0"/>
              </a:spcBef>
            </a:pPr>
            <a:r>
              <a:rPr lang="it-IT" sz="1200" i="1" dirty="0" smtClean="0">
                <a:latin typeface="Times New Roman" pitchFamily="18" charset="0"/>
                <a:cs typeface="Times New Roman" pitchFamily="18" charset="0"/>
              </a:rPr>
              <a:t>“Poi che 'l tripudio e l'altra festa grande</a:t>
            </a:r>
            <a:r>
              <a:rPr lang="it-IT" sz="1200" i="1" dirty="0" smtClean="0">
                <a:latin typeface="Times New Roman" pitchFamily="18" charset="0"/>
                <a:cs typeface="Times New Roman" pitchFamily="18" charset="0"/>
              </a:rPr>
              <a:t>, / sì </a:t>
            </a:r>
            <a:r>
              <a:rPr lang="it-IT" sz="1200" i="1" dirty="0" smtClean="0">
                <a:latin typeface="Times New Roman" pitchFamily="18" charset="0"/>
                <a:cs typeface="Times New Roman" pitchFamily="18" charset="0"/>
              </a:rPr>
              <a:t>del cantare e sì del </a:t>
            </a:r>
            <a:r>
              <a:rPr lang="it-IT" sz="1200" i="1" dirty="0" smtClean="0">
                <a:latin typeface="Times New Roman" pitchFamily="18" charset="0"/>
                <a:cs typeface="Times New Roman" pitchFamily="18" charset="0"/>
              </a:rPr>
              <a:t>fiammeggiarsi /</a:t>
            </a:r>
            <a:endParaRPr lang="it-IT" sz="1200" i="1" dirty="0" smtClean="0">
              <a:latin typeface="Times New Roman" pitchFamily="18" charset="0"/>
              <a:cs typeface="Times New Roman" pitchFamily="18" charset="0"/>
            </a:endParaRPr>
          </a:p>
          <a:p>
            <a:pPr algn="ctr">
              <a:spcBef>
                <a:spcPts val="0"/>
              </a:spcBef>
            </a:pPr>
            <a:r>
              <a:rPr lang="it-IT" sz="1200" i="1" dirty="0" smtClean="0">
                <a:latin typeface="Times New Roman" pitchFamily="18" charset="0"/>
                <a:cs typeface="Times New Roman" pitchFamily="18" charset="0"/>
              </a:rPr>
              <a:t>luce con luce gaudïose e blande,”</a:t>
            </a:r>
            <a:endParaRPr lang="it-IT" sz="1200" i="1" dirty="0">
              <a:latin typeface="Times New Roman" pitchFamily="18" charset="0"/>
              <a:cs typeface="Times New Roman" pitchFamily="18" charset="0"/>
            </a:endParaRPr>
          </a:p>
        </p:txBody>
      </p:sp>
      <p:sp>
        <p:nvSpPr>
          <p:cNvPr id="1025" name="Rectangle 1"/>
          <p:cNvSpPr>
            <a:spLocks noGrp="1" noChangeArrowheads="1"/>
          </p:cNvSpPr>
          <p:nvPr>
            <p:ph type="title"/>
          </p:nvPr>
        </p:nvSpPr>
        <p:spPr bwMode="auto">
          <a:xfrm>
            <a:off x="1475656" y="126189"/>
            <a:ext cx="5904656"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Paradiso, Canto </a:t>
            </a:r>
            <a:r>
              <a:rPr lang="it-IT" sz="1200" dirty="0" err="1" smtClean="0">
                <a:latin typeface="Times New Roman" pitchFamily="18" charset="0"/>
                <a:cs typeface="Times New Roman" pitchFamily="18" charset="0"/>
              </a:rPr>
              <a:t>XII°</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[nel quale frate </a:t>
            </a:r>
            <a:r>
              <a:rPr lang="it-IT" sz="1000" b="0" dirty="0" err="1" smtClean="0">
                <a:latin typeface="Times New Roman" pitchFamily="18" charset="0"/>
                <a:cs typeface="Times New Roman" pitchFamily="18" charset="0"/>
              </a:rPr>
              <a:t>Bonaventura</a:t>
            </a:r>
            <a:r>
              <a:rPr lang="it-IT" sz="1000" b="0" dirty="0" smtClean="0">
                <a:latin typeface="Times New Roman" pitchFamily="18" charset="0"/>
                <a:cs typeface="Times New Roman" pitchFamily="18" charset="0"/>
              </a:rPr>
              <a:t> da </a:t>
            </a:r>
            <a:r>
              <a:rPr lang="it-IT" sz="1000" b="0" dirty="0" err="1" smtClean="0">
                <a:latin typeface="Times New Roman" pitchFamily="18" charset="0"/>
                <a:cs typeface="Times New Roman" pitchFamily="18" charset="0"/>
              </a:rPr>
              <a:t>Bagnoregio</a:t>
            </a:r>
            <a:r>
              <a:rPr lang="it-IT" sz="1000" b="0" dirty="0" smtClean="0">
                <a:latin typeface="Times New Roman" pitchFamily="18" charset="0"/>
                <a:cs typeface="Times New Roman" pitchFamily="18" charset="0"/>
              </a:rPr>
              <a:t> in gloria di </a:t>
            </a:r>
            <a:r>
              <a:rPr lang="it-IT" sz="1000" b="0" dirty="0" smtClean="0">
                <a:latin typeface="Times New Roman" pitchFamily="18" charset="0"/>
                <a:cs typeface="Times New Roman" pitchFamily="18" charset="0"/>
              </a:rPr>
              <a:t>santo </a:t>
            </a:r>
            <a:r>
              <a:rPr lang="it-IT" sz="1000" b="0" dirty="0" err="1" smtClean="0">
                <a:latin typeface="Times New Roman" pitchFamily="18" charset="0"/>
                <a:cs typeface="Times New Roman" pitchFamily="18" charset="0"/>
              </a:rPr>
              <a:t>Dominico</a:t>
            </a:r>
            <a:r>
              <a:rPr lang="it-IT" sz="1000" b="0" dirty="0" smtClean="0">
                <a:latin typeface="Times New Roman" pitchFamily="18" charset="0"/>
                <a:cs typeface="Times New Roman" pitchFamily="18" charset="0"/>
              </a:rPr>
              <a:t> parla e brevemente la sua </a:t>
            </a:r>
            <a:r>
              <a:rPr lang="it-IT" sz="1000" b="0" dirty="0" smtClean="0">
                <a:latin typeface="Times New Roman" pitchFamily="18" charset="0"/>
                <a:cs typeface="Times New Roman" pitchFamily="18" charset="0"/>
              </a:rPr>
              <a:t>vita narra</a:t>
            </a:r>
            <a:r>
              <a:rPr lang="it-IT" sz="1000" b="0" dirty="0" smtClean="0">
                <a:latin typeface="Times New Roman" pitchFamily="18" charset="0"/>
                <a:cs typeface="Times New Roman" pitchFamily="18" charset="0"/>
              </a:rPr>
              <a:t>.]</a:t>
            </a:r>
            <a:br>
              <a:rPr lang="it-IT" sz="1000" b="0" dirty="0" smtClean="0">
                <a:latin typeface="Times New Roman" pitchFamily="18" charset="0"/>
                <a:cs typeface="Times New Roman" pitchFamily="18" charset="0"/>
              </a:rPr>
            </a:br>
            <a:r>
              <a:rPr lang="it-IT" sz="1000" dirty="0" smtClean="0"/>
              <a:t> </a:t>
            </a:r>
            <a:br>
              <a:rPr lang="it-IT" sz="1000" dirty="0" smtClean="0"/>
            </a:br>
            <a:r>
              <a:rPr lang="it-IT" sz="1000" dirty="0" smtClean="0"/>
              <a:t/>
            </a:r>
            <a:br>
              <a:rPr lang="it-IT" sz="1000" dirty="0" smtClean="0"/>
            </a:br>
            <a:r>
              <a:rPr lang="it-IT" sz="1000" dirty="0" smtClean="0"/>
              <a:t/>
            </a:r>
            <a:br>
              <a:rPr lang="it-IT" sz="1000" dirty="0" smtClean="0"/>
            </a:br>
            <a:r>
              <a:rPr lang="it-IT" sz="1000" dirty="0" smtClean="0">
                <a:latin typeface="Times New Roman" pitchFamily="18" charset="0"/>
                <a:cs typeface="Times New Roman" pitchFamily="18" charset="0"/>
              </a:rPr>
              <a:t/>
            </a:r>
            <a:br>
              <a:rPr lang="it-IT" sz="1000" dirty="0" smtClean="0">
                <a:latin typeface="Times New Roman" pitchFamily="18" charset="0"/>
                <a:cs typeface="Times New Roman" pitchFamily="18" charset="0"/>
              </a:rPr>
            </a:b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1026" name="Picture 2" descr="H:\7. FOTOGRAFO opere divina commedia olio su tela fronte\3. PARADISO DA FOTO FOTOGRAFO\12 c PARADISO.JPG"/>
          <p:cNvPicPr>
            <a:picLocks noGrp="1" noChangeAspect="1" noChangeArrowheads="1"/>
          </p:cNvPicPr>
          <p:nvPr>
            <p:ph type="pic" idx="1"/>
          </p:nvPr>
        </p:nvPicPr>
        <p:blipFill>
          <a:blip r:embed="rId2" cstate="print"/>
          <a:srcRect t="1784" b="1784"/>
          <a:stretch>
            <a:fillRect/>
          </a:stretch>
        </p:blipFill>
        <p:spPr bwMode="auto">
          <a:xfrm>
            <a:off x="1547664" y="620688"/>
            <a:ext cx="5760640" cy="5552530"/>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19672" y="6093296"/>
            <a:ext cx="5832648" cy="648072"/>
          </a:xfrm>
        </p:spPr>
        <p:txBody>
          <a:bodyPr>
            <a:normAutofit/>
          </a:bodyPr>
          <a:lstStyle/>
          <a:p>
            <a:pPr algn="ctr">
              <a:spcBef>
                <a:spcPts val="0"/>
              </a:spcBef>
            </a:pPr>
            <a:r>
              <a:rPr lang="it-IT" sz="1200" dirty="0" err="1" smtClean="0">
                <a:latin typeface="Times New Roman" pitchFamily="18" charset="0"/>
                <a:cs typeface="Times New Roman" pitchFamily="18" charset="0"/>
              </a:rPr>
              <a:t>vv</a:t>
            </a:r>
            <a:r>
              <a:rPr lang="it-IT" sz="1200" dirty="0" smtClean="0">
                <a:latin typeface="Times New Roman" pitchFamily="18" charset="0"/>
                <a:cs typeface="Times New Roman" pitchFamily="18" charset="0"/>
              </a:rPr>
              <a:t>. 10 – 12</a:t>
            </a:r>
          </a:p>
          <a:p>
            <a:pPr algn="ctr">
              <a:spcBef>
                <a:spcPts val="0"/>
              </a:spcBef>
            </a:pPr>
            <a:r>
              <a:rPr lang="it-IT" sz="1200" i="1" dirty="0" smtClean="0">
                <a:latin typeface="Times New Roman" pitchFamily="18" charset="0"/>
                <a:cs typeface="Times New Roman" pitchFamily="18" charset="0"/>
              </a:rPr>
              <a:t>“</a:t>
            </a:r>
            <a:r>
              <a:rPr lang="it-IT" sz="1200" i="1" dirty="0" err="1" smtClean="0">
                <a:latin typeface="Times New Roman" pitchFamily="18" charset="0"/>
                <a:cs typeface="Times New Roman" pitchFamily="18" charset="0"/>
              </a:rPr>
              <a:t>imagini</a:t>
            </a:r>
            <a:r>
              <a:rPr lang="it-IT" sz="1200" i="1" dirty="0" smtClean="0">
                <a:latin typeface="Times New Roman" pitchFamily="18" charset="0"/>
                <a:cs typeface="Times New Roman" pitchFamily="18" charset="0"/>
              </a:rPr>
              <a:t> la bocca di quel </a:t>
            </a:r>
            <a:r>
              <a:rPr lang="it-IT" sz="1200" i="1" dirty="0" smtClean="0">
                <a:latin typeface="Times New Roman" pitchFamily="18" charset="0"/>
                <a:cs typeface="Times New Roman" pitchFamily="18" charset="0"/>
              </a:rPr>
              <a:t>corno / che </a:t>
            </a:r>
            <a:r>
              <a:rPr lang="it-IT" sz="1200" i="1" dirty="0" smtClean="0">
                <a:latin typeface="Times New Roman" pitchFamily="18" charset="0"/>
                <a:cs typeface="Times New Roman" pitchFamily="18" charset="0"/>
              </a:rPr>
              <a:t>si comincia in punta de lo </a:t>
            </a:r>
            <a:r>
              <a:rPr lang="it-IT" sz="1200" i="1" dirty="0" smtClean="0">
                <a:latin typeface="Times New Roman" pitchFamily="18" charset="0"/>
                <a:cs typeface="Times New Roman" pitchFamily="18" charset="0"/>
              </a:rPr>
              <a:t>stelo /</a:t>
            </a:r>
            <a:endParaRPr lang="it-IT" sz="1200" i="1" dirty="0" smtClean="0">
              <a:latin typeface="Times New Roman" pitchFamily="18" charset="0"/>
              <a:cs typeface="Times New Roman" pitchFamily="18" charset="0"/>
            </a:endParaRPr>
          </a:p>
          <a:p>
            <a:pPr algn="ctr">
              <a:spcBef>
                <a:spcPts val="0"/>
              </a:spcBef>
            </a:pPr>
            <a:r>
              <a:rPr lang="it-IT" sz="1200" i="1" dirty="0" smtClean="0">
                <a:latin typeface="Times New Roman" pitchFamily="18" charset="0"/>
                <a:cs typeface="Times New Roman" pitchFamily="18" charset="0"/>
              </a:rPr>
              <a:t>a cui la prima rota va dintorno,”</a:t>
            </a:r>
            <a:endParaRPr lang="it-IT" sz="1200" i="1" dirty="0"/>
          </a:p>
        </p:txBody>
      </p:sp>
      <p:sp>
        <p:nvSpPr>
          <p:cNvPr id="1025" name="Rectangle 1"/>
          <p:cNvSpPr>
            <a:spLocks noGrp="1" noChangeArrowheads="1"/>
          </p:cNvSpPr>
          <p:nvPr>
            <p:ph type="title"/>
          </p:nvPr>
        </p:nvSpPr>
        <p:spPr bwMode="auto">
          <a:xfrm>
            <a:off x="1475656" y="133113"/>
            <a:ext cx="6336704" cy="8925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Paradiso, Canto </a:t>
            </a:r>
            <a:r>
              <a:rPr lang="it-IT" sz="1200" dirty="0" err="1" smtClean="0">
                <a:latin typeface="Times New Roman" pitchFamily="18" charset="0"/>
                <a:cs typeface="Times New Roman" pitchFamily="18" charset="0"/>
              </a:rPr>
              <a:t>XIII</a:t>
            </a:r>
            <a:r>
              <a:rPr lang="it-IT" sz="1200" dirty="0" err="1" smtClean="0">
                <a:latin typeface="Times New Roman" pitchFamily="18" charset="0"/>
                <a:cs typeface="Times New Roman" pitchFamily="18" charset="0"/>
              </a:rPr>
              <a:t>°</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a:t>
            </a:r>
            <a:r>
              <a:rPr lang="it-IT" sz="1000" b="0" dirty="0" smtClean="0">
                <a:latin typeface="Times New Roman" pitchFamily="18" charset="0"/>
                <a:cs typeface="Times New Roman" pitchFamily="18" charset="0"/>
              </a:rPr>
              <a:t>nel quale san Tommaso d'Aquino, de l'ordine d'i frati predicatori </a:t>
            </a:r>
            <a:r>
              <a:rPr lang="it-IT" sz="1000" b="0" dirty="0" smtClean="0">
                <a:latin typeface="Times New Roman" pitchFamily="18" charset="0"/>
                <a:cs typeface="Times New Roman" pitchFamily="18" charset="0"/>
              </a:rPr>
              <a:t> solve </a:t>
            </a:r>
            <a:r>
              <a:rPr lang="it-IT" sz="1000" b="0" dirty="0" smtClean="0">
                <a:latin typeface="Times New Roman" pitchFamily="18" charset="0"/>
                <a:cs typeface="Times New Roman" pitchFamily="18" charset="0"/>
              </a:rPr>
              <a:t>una questione toccata di sopra da </a:t>
            </a:r>
            <a:r>
              <a:rPr lang="it-IT" sz="1000" b="0" dirty="0" err="1" smtClean="0">
                <a:latin typeface="Times New Roman" pitchFamily="18" charset="0"/>
                <a:cs typeface="Times New Roman" pitchFamily="18" charset="0"/>
              </a:rPr>
              <a:t>Salamone</a:t>
            </a:r>
            <a:r>
              <a:rPr lang="it-IT" sz="1000" b="0" dirty="0" smtClean="0">
                <a:latin typeface="Times New Roman" pitchFamily="18" charset="0"/>
                <a:cs typeface="Times New Roman" pitchFamily="18" charset="0"/>
              </a:rPr>
              <a:t>.]</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10242" name="Picture 2" descr="H:\7. FOTOGRAFO opere divina commedia olio su tela fronte\3. PARADISO DA FOTO FOTOGRAFO OK 13.02.2021\13 c PARADISO.JPG"/>
          <p:cNvPicPr>
            <a:picLocks noGrp="1" noChangeAspect="1" noChangeArrowheads="1"/>
          </p:cNvPicPr>
          <p:nvPr>
            <p:ph type="pic" idx="1"/>
          </p:nvPr>
        </p:nvPicPr>
        <p:blipFill>
          <a:blip r:embed="rId2" cstate="print"/>
          <a:srcRect t="4065" b="4065"/>
          <a:stretch>
            <a:fillRect/>
          </a:stretch>
        </p:blipFill>
        <p:spPr bwMode="auto">
          <a:xfrm>
            <a:off x="1547813" y="620713"/>
            <a:ext cx="5976937" cy="5480050"/>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91680" y="5805264"/>
            <a:ext cx="5760640" cy="792088"/>
          </a:xfrm>
        </p:spPr>
        <p:txBody>
          <a:bodyPr>
            <a:normAutofit fontScale="85000" lnSpcReduction="20000"/>
          </a:bodyPr>
          <a:lstStyle/>
          <a:p>
            <a:pPr algn="ctr"/>
            <a:endParaRPr lang="it-IT" sz="4800" dirty="0">
              <a:latin typeface="Times New Roman" pitchFamily="18" charset="0"/>
              <a:cs typeface="Times New Roman" pitchFamily="18" charset="0"/>
            </a:endParaRPr>
          </a:p>
          <a:p>
            <a:pPr algn="ctr">
              <a:lnSpc>
                <a:spcPct val="20000"/>
              </a:lnSpc>
            </a:pPr>
            <a:r>
              <a:rPr lang="it-IT" sz="4800" dirty="0">
                <a:latin typeface="Times New Roman" pitchFamily="18" charset="0"/>
                <a:cs typeface="Times New Roman" pitchFamily="18" charset="0"/>
              </a:rPr>
              <a:t> </a:t>
            </a:r>
          </a:p>
          <a:p>
            <a:endParaRPr lang="it-IT" dirty="0"/>
          </a:p>
          <a:p>
            <a:pPr algn="ctr"/>
            <a:endParaRPr lang="it-IT" dirty="0"/>
          </a:p>
        </p:txBody>
      </p:sp>
      <p:sp>
        <p:nvSpPr>
          <p:cNvPr id="1025" name="Rectangle 1"/>
          <p:cNvSpPr>
            <a:spLocks noGrp="1" noChangeArrowheads="1"/>
          </p:cNvSpPr>
          <p:nvPr>
            <p:ph type="title"/>
          </p:nvPr>
        </p:nvSpPr>
        <p:spPr bwMode="auto">
          <a:xfrm>
            <a:off x="1691680" y="86866"/>
            <a:ext cx="5832647"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Paradiso, Canto </a:t>
            </a:r>
            <a:r>
              <a:rPr lang="it-IT" sz="1200" dirty="0" err="1" smtClean="0">
                <a:latin typeface="Times New Roman" pitchFamily="18" charset="0"/>
                <a:cs typeface="Times New Roman" pitchFamily="18" charset="0"/>
              </a:rPr>
              <a:t>XIV°</a:t>
            </a:r>
            <a:r>
              <a:rPr lang="it-IT" sz="1000" dirty="0" smtClean="0">
                <a:latin typeface="Times New Roman" pitchFamily="18" charset="0"/>
                <a:cs typeface="Times New Roman" pitchFamily="18" charset="0"/>
              </a:rPr>
              <a:t/>
            </a:r>
            <a:br>
              <a:rPr lang="it-IT" sz="100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[nel quale </a:t>
            </a:r>
            <a:r>
              <a:rPr lang="it-IT" sz="1000" b="0" dirty="0" err="1" smtClean="0">
                <a:latin typeface="Times New Roman" pitchFamily="18" charset="0"/>
                <a:cs typeface="Times New Roman" pitchFamily="18" charset="0"/>
              </a:rPr>
              <a:t>Salamone</a:t>
            </a:r>
            <a:r>
              <a:rPr lang="it-IT" sz="1000" b="0" dirty="0" smtClean="0">
                <a:latin typeface="Times New Roman" pitchFamily="18" charset="0"/>
                <a:cs typeface="Times New Roman" pitchFamily="18" charset="0"/>
              </a:rPr>
              <a:t> solve alcuna cosa dubitata; e </a:t>
            </a:r>
            <a:r>
              <a:rPr lang="it-IT" sz="1000" b="0" dirty="0" smtClean="0">
                <a:latin typeface="Times New Roman" pitchFamily="18" charset="0"/>
                <a:cs typeface="Times New Roman" pitchFamily="18" charset="0"/>
              </a:rPr>
              <a:t>montasi ne </a:t>
            </a:r>
            <a:r>
              <a:rPr lang="it-IT" sz="1000" b="0" dirty="0" smtClean="0">
                <a:latin typeface="Times New Roman" pitchFamily="18" charset="0"/>
                <a:cs typeface="Times New Roman" pitchFamily="18" charset="0"/>
              </a:rPr>
              <a:t>la stella di Marte. La quinta parte comincia qui</a:t>
            </a:r>
            <a:r>
              <a:rPr lang="it-IT" sz="1000" b="0" dirty="0" smtClean="0">
                <a:latin typeface="Times New Roman" pitchFamily="18" charset="0"/>
                <a:cs typeface="Times New Roman" pitchFamily="18" charset="0"/>
              </a:rPr>
              <a:t>.]</a:t>
            </a:r>
            <a:r>
              <a:rPr lang="it-IT" sz="1000" dirty="0" smtClean="0">
                <a:latin typeface="Times New Roman" pitchFamily="18" charset="0"/>
                <a:cs typeface="Times New Roman" pitchFamily="18" charset="0"/>
              </a:rPr>
              <a:t/>
            </a:r>
            <a:br>
              <a:rPr lang="it-IT" sz="1000" dirty="0" smtClean="0">
                <a:latin typeface="Times New Roman" pitchFamily="18" charset="0"/>
                <a:cs typeface="Times New Roman" pitchFamily="18" charset="0"/>
              </a:rPr>
            </a:b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7" name="Rettangolo 6"/>
          <p:cNvSpPr/>
          <p:nvPr/>
        </p:nvSpPr>
        <p:spPr>
          <a:xfrm>
            <a:off x="1763688" y="6165304"/>
            <a:ext cx="5472608" cy="646331"/>
          </a:xfrm>
          <a:prstGeom prst="rect">
            <a:avLst/>
          </a:prstGeom>
        </p:spPr>
        <p:txBody>
          <a:bodyPr wrap="square">
            <a:spAutoFit/>
          </a:bodyPr>
          <a:lstStyle/>
          <a:p>
            <a:pPr algn="ctr"/>
            <a:r>
              <a:rPr lang="it-IT" sz="1200" dirty="0" smtClean="0">
                <a:latin typeface="Times New Roman" pitchFamily="18" charset="0"/>
                <a:cs typeface="Times New Roman" pitchFamily="18" charset="0"/>
              </a:rPr>
              <a:t> </a:t>
            </a:r>
            <a:r>
              <a:rPr lang="it-IT" sz="1200" dirty="0" err="1" smtClean="0">
                <a:latin typeface="Times New Roman" pitchFamily="18" charset="0"/>
                <a:cs typeface="Times New Roman" pitchFamily="18" charset="0"/>
              </a:rPr>
              <a:t>vv</a:t>
            </a:r>
            <a:r>
              <a:rPr lang="it-IT" sz="1200" dirty="0" smtClean="0">
                <a:latin typeface="Times New Roman" pitchFamily="18" charset="0"/>
                <a:cs typeface="Times New Roman" pitchFamily="18" charset="0"/>
              </a:rPr>
              <a:t>.  31 – 33</a:t>
            </a:r>
          </a:p>
          <a:p>
            <a:pPr algn="ctr"/>
            <a:r>
              <a:rPr lang="it-IT" sz="1200" i="1" dirty="0" smtClean="0">
                <a:latin typeface="Times New Roman" pitchFamily="18" charset="0"/>
                <a:cs typeface="Times New Roman" pitchFamily="18" charset="0"/>
              </a:rPr>
              <a:t>“tre volte era cantato da </a:t>
            </a:r>
            <a:r>
              <a:rPr lang="it-IT" sz="1200" i="1" dirty="0" smtClean="0">
                <a:latin typeface="Times New Roman" pitchFamily="18" charset="0"/>
                <a:cs typeface="Times New Roman" pitchFamily="18" charset="0"/>
              </a:rPr>
              <a:t>ciascuno / di </a:t>
            </a:r>
            <a:r>
              <a:rPr lang="it-IT" sz="1200" i="1" dirty="0" smtClean="0">
                <a:latin typeface="Times New Roman" pitchFamily="18" charset="0"/>
                <a:cs typeface="Times New Roman" pitchFamily="18" charset="0"/>
              </a:rPr>
              <a:t>quelli </a:t>
            </a:r>
            <a:r>
              <a:rPr lang="it-IT" sz="1200" i="1" dirty="0" err="1" smtClean="0">
                <a:latin typeface="Times New Roman" pitchFamily="18" charset="0"/>
                <a:cs typeface="Times New Roman" pitchFamily="18" charset="0"/>
              </a:rPr>
              <a:t>spirti</a:t>
            </a:r>
            <a:r>
              <a:rPr lang="it-IT" sz="1200" i="1" dirty="0" smtClean="0">
                <a:latin typeface="Times New Roman" pitchFamily="18" charset="0"/>
                <a:cs typeface="Times New Roman" pitchFamily="18" charset="0"/>
              </a:rPr>
              <a:t> con tal melodia</a:t>
            </a:r>
            <a:r>
              <a:rPr lang="it-IT" sz="1200" i="1" dirty="0" smtClean="0">
                <a:latin typeface="Times New Roman" pitchFamily="18" charset="0"/>
                <a:cs typeface="Times New Roman" pitchFamily="18" charset="0"/>
              </a:rPr>
              <a:t>, /</a:t>
            </a:r>
            <a:endParaRPr lang="it-IT" sz="1200" i="1" dirty="0" smtClean="0">
              <a:latin typeface="Times New Roman" pitchFamily="18" charset="0"/>
              <a:cs typeface="Times New Roman" pitchFamily="18" charset="0"/>
            </a:endParaRPr>
          </a:p>
          <a:p>
            <a:pPr algn="ctr"/>
            <a:r>
              <a:rPr lang="it-IT" sz="1200" i="1" dirty="0" smtClean="0">
                <a:latin typeface="Times New Roman" pitchFamily="18" charset="0"/>
                <a:cs typeface="Times New Roman" pitchFamily="18" charset="0"/>
              </a:rPr>
              <a:t>ch'ad </a:t>
            </a:r>
            <a:r>
              <a:rPr lang="it-IT" sz="1200" i="1" dirty="0" err="1" smtClean="0">
                <a:latin typeface="Times New Roman" pitchFamily="18" charset="0"/>
                <a:cs typeface="Times New Roman" pitchFamily="18" charset="0"/>
              </a:rPr>
              <a:t>ogne</a:t>
            </a:r>
            <a:r>
              <a:rPr lang="it-IT" sz="1200" i="1" dirty="0" smtClean="0">
                <a:latin typeface="Times New Roman" pitchFamily="18" charset="0"/>
                <a:cs typeface="Times New Roman" pitchFamily="18" charset="0"/>
              </a:rPr>
              <a:t> </a:t>
            </a:r>
            <a:r>
              <a:rPr lang="it-IT" sz="1200" i="1" dirty="0" err="1" smtClean="0">
                <a:latin typeface="Times New Roman" pitchFamily="18" charset="0"/>
                <a:cs typeface="Times New Roman" pitchFamily="18" charset="0"/>
              </a:rPr>
              <a:t>merto</a:t>
            </a:r>
            <a:r>
              <a:rPr lang="it-IT" sz="1200" i="1" dirty="0" smtClean="0">
                <a:latin typeface="Times New Roman" pitchFamily="18" charset="0"/>
                <a:cs typeface="Times New Roman" pitchFamily="18" charset="0"/>
              </a:rPr>
              <a:t> </a:t>
            </a:r>
            <a:r>
              <a:rPr lang="it-IT" sz="1200" i="1" dirty="0" err="1" smtClean="0">
                <a:latin typeface="Times New Roman" pitchFamily="18" charset="0"/>
                <a:cs typeface="Times New Roman" pitchFamily="18" charset="0"/>
              </a:rPr>
              <a:t>saria</a:t>
            </a:r>
            <a:r>
              <a:rPr lang="it-IT" sz="1200" i="1" dirty="0" smtClean="0">
                <a:latin typeface="Times New Roman" pitchFamily="18" charset="0"/>
                <a:cs typeface="Times New Roman" pitchFamily="18" charset="0"/>
              </a:rPr>
              <a:t> giusto </a:t>
            </a:r>
            <a:r>
              <a:rPr lang="it-IT" sz="1200" i="1" dirty="0" err="1" smtClean="0">
                <a:latin typeface="Times New Roman" pitchFamily="18" charset="0"/>
                <a:cs typeface="Times New Roman" pitchFamily="18" charset="0"/>
              </a:rPr>
              <a:t>muno</a:t>
            </a:r>
            <a:r>
              <a:rPr lang="it-IT" sz="1200" i="1" dirty="0" smtClean="0">
                <a:latin typeface="Times New Roman" pitchFamily="18" charset="0"/>
                <a:cs typeface="Times New Roman" pitchFamily="18" charset="0"/>
              </a:rPr>
              <a:t>”</a:t>
            </a:r>
            <a:endParaRPr lang="it-IT" sz="1200" i="1" dirty="0">
              <a:latin typeface="Times New Roman" pitchFamily="18" charset="0"/>
              <a:cs typeface="Times New Roman" pitchFamily="18" charset="0"/>
            </a:endParaRPr>
          </a:p>
        </p:txBody>
      </p:sp>
      <p:pic>
        <p:nvPicPr>
          <p:cNvPr id="11266" name="Picture 2" descr="H:\7. FOTOGRAFO opere divina commedia olio su tela fronte\3. PARADISO DA FOTO FOTOGRAFO OK 13.02.2021\14 c PARADISO.JPG"/>
          <p:cNvPicPr>
            <a:picLocks noGrp="1" noChangeAspect="1" noChangeArrowheads="1"/>
          </p:cNvPicPr>
          <p:nvPr>
            <p:ph type="pic" idx="1"/>
          </p:nvPr>
        </p:nvPicPr>
        <p:blipFill>
          <a:blip r:embed="rId2" cstate="print"/>
          <a:srcRect t="297" b="297"/>
          <a:stretch>
            <a:fillRect/>
          </a:stretch>
        </p:blipFill>
        <p:spPr bwMode="auto">
          <a:xfrm>
            <a:off x="1792288" y="612775"/>
            <a:ext cx="5588000" cy="5553075"/>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91680" y="5949280"/>
            <a:ext cx="5486400" cy="648072"/>
          </a:xfrm>
        </p:spPr>
        <p:txBody>
          <a:bodyPr>
            <a:normAutofit fontScale="70000" lnSpcReduction="20000"/>
          </a:bodyPr>
          <a:lstStyle/>
          <a:p>
            <a:pPr algn="ctr"/>
            <a:endParaRPr lang="it-IT" sz="4800" dirty="0">
              <a:latin typeface="Times New Roman" pitchFamily="18" charset="0"/>
              <a:cs typeface="Times New Roman" pitchFamily="18" charset="0"/>
            </a:endParaRPr>
          </a:p>
          <a:p>
            <a:pPr algn="ctr">
              <a:lnSpc>
                <a:spcPct val="20000"/>
              </a:lnSpc>
            </a:pPr>
            <a:r>
              <a:rPr lang="it-IT" sz="4800" dirty="0">
                <a:latin typeface="Times New Roman" pitchFamily="18" charset="0"/>
                <a:cs typeface="Times New Roman" pitchFamily="18" charset="0"/>
              </a:rPr>
              <a:t> </a:t>
            </a:r>
          </a:p>
          <a:p>
            <a:endParaRPr lang="it-IT" dirty="0"/>
          </a:p>
          <a:p>
            <a:pPr algn="ctr"/>
            <a:endParaRPr lang="it-IT" dirty="0"/>
          </a:p>
        </p:txBody>
      </p:sp>
      <p:sp>
        <p:nvSpPr>
          <p:cNvPr id="1025" name="Rectangle 1"/>
          <p:cNvSpPr>
            <a:spLocks noGrp="1" noChangeArrowheads="1"/>
          </p:cNvSpPr>
          <p:nvPr>
            <p:ph type="title"/>
          </p:nvPr>
        </p:nvSpPr>
        <p:spPr bwMode="auto">
          <a:xfrm>
            <a:off x="1763688" y="76174"/>
            <a:ext cx="5616623"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Paradiso, Canto </a:t>
            </a:r>
            <a:r>
              <a:rPr lang="it-IT" sz="1200" dirty="0" err="1" smtClean="0">
                <a:latin typeface="Times New Roman" pitchFamily="18" charset="0"/>
                <a:cs typeface="Times New Roman" pitchFamily="18" charset="0"/>
              </a:rPr>
              <a:t>XV°</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[nel quale messere </a:t>
            </a:r>
            <a:r>
              <a:rPr lang="it-IT" sz="1000" b="0" dirty="0" err="1" smtClean="0">
                <a:latin typeface="Times New Roman" pitchFamily="18" charset="0"/>
                <a:cs typeface="Times New Roman" pitchFamily="18" charset="0"/>
              </a:rPr>
              <a:t>Cacciaguida</a:t>
            </a:r>
            <a:r>
              <a:rPr lang="it-IT" sz="1000" b="0" dirty="0" smtClean="0">
                <a:latin typeface="Times New Roman" pitchFamily="18" charset="0"/>
                <a:cs typeface="Times New Roman" pitchFamily="18" charset="0"/>
              </a:rPr>
              <a:t> fiorentino parla </a:t>
            </a:r>
            <a:r>
              <a:rPr lang="it-IT" sz="1000" b="0" dirty="0" err="1" smtClean="0">
                <a:latin typeface="Times New Roman" pitchFamily="18" charset="0"/>
                <a:cs typeface="Times New Roman" pitchFamily="18" charset="0"/>
              </a:rPr>
              <a:t>laudando</a:t>
            </a:r>
            <a:r>
              <a:rPr lang="it-IT" sz="1000" b="0" dirty="0" smtClean="0">
                <a:latin typeface="Times New Roman" pitchFamily="18" charset="0"/>
                <a:cs typeface="Times New Roman" pitchFamily="18" charset="0"/>
              </a:rPr>
              <a:t> l'antico costume </a:t>
            </a:r>
            <a:r>
              <a:rPr lang="it-IT" sz="1000" b="0" dirty="0" smtClean="0">
                <a:latin typeface="Times New Roman" pitchFamily="18" charset="0"/>
                <a:cs typeface="Times New Roman" pitchFamily="18" charset="0"/>
              </a:rPr>
              <a:t>di Fiorenza</a:t>
            </a:r>
            <a:r>
              <a:rPr lang="it-IT" sz="1000" b="0" dirty="0" smtClean="0">
                <a:latin typeface="Times New Roman" pitchFamily="18" charset="0"/>
                <a:cs typeface="Times New Roman" pitchFamily="18" charset="0"/>
              </a:rPr>
              <a:t>, in vituperio del presente vivere d'essa </a:t>
            </a:r>
            <a:r>
              <a:rPr lang="it-IT" sz="1000" b="0" dirty="0" err="1" smtClean="0">
                <a:latin typeface="Times New Roman" pitchFamily="18" charset="0"/>
                <a:cs typeface="Times New Roman" pitchFamily="18" charset="0"/>
              </a:rPr>
              <a:t>cittade</a:t>
            </a:r>
            <a:r>
              <a:rPr lang="it-IT" sz="1000" b="0" dirty="0" smtClean="0">
                <a:latin typeface="Times New Roman" pitchFamily="18" charset="0"/>
                <a:cs typeface="Times New Roman" pitchFamily="18" charset="0"/>
              </a:rPr>
              <a:t> di Fiorenza</a:t>
            </a:r>
            <a:r>
              <a:rPr lang="it-IT" sz="1000" b="0" dirty="0" smtClean="0">
                <a:latin typeface="Times New Roman" pitchFamily="18" charset="0"/>
                <a:cs typeface="Times New Roman" pitchFamily="18" charset="0"/>
              </a:rPr>
              <a:t>.]</a:t>
            </a:r>
            <a:r>
              <a:rPr lang="it-IT" sz="1000" dirty="0" smtClean="0">
                <a:latin typeface="Times New Roman" pitchFamily="18" charset="0"/>
                <a:cs typeface="Times New Roman" pitchFamily="18" charset="0"/>
              </a:rPr>
              <a:t/>
            </a:r>
            <a:br>
              <a:rPr lang="it-IT" sz="1000" dirty="0" smtClean="0">
                <a:latin typeface="Times New Roman" pitchFamily="18" charset="0"/>
                <a:cs typeface="Times New Roman" pitchFamily="18" charset="0"/>
              </a:rPr>
            </a:b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7" name="Rettangolo 6"/>
          <p:cNvSpPr/>
          <p:nvPr/>
        </p:nvSpPr>
        <p:spPr>
          <a:xfrm>
            <a:off x="1835696" y="6165304"/>
            <a:ext cx="5544616" cy="646331"/>
          </a:xfrm>
          <a:prstGeom prst="rect">
            <a:avLst/>
          </a:prstGeom>
        </p:spPr>
        <p:txBody>
          <a:bodyPr wrap="square">
            <a:spAutoFit/>
          </a:bodyPr>
          <a:lstStyle/>
          <a:p>
            <a:pPr algn="ctr"/>
            <a:r>
              <a:rPr lang="it-IT" sz="1200" dirty="0" err="1" smtClean="0">
                <a:latin typeface="Times New Roman" pitchFamily="18" charset="0"/>
                <a:cs typeface="Times New Roman" pitchFamily="18" charset="0"/>
              </a:rPr>
              <a:t>vv</a:t>
            </a:r>
            <a:r>
              <a:rPr lang="it-IT" sz="1200" dirty="0" smtClean="0">
                <a:latin typeface="Times New Roman" pitchFamily="18" charset="0"/>
                <a:cs typeface="Times New Roman" pitchFamily="18" charset="0"/>
              </a:rPr>
              <a:t>. 70 – 72</a:t>
            </a:r>
          </a:p>
          <a:p>
            <a:pPr algn="ctr"/>
            <a:r>
              <a:rPr lang="it-IT" sz="1200" i="1" dirty="0" smtClean="0">
                <a:latin typeface="Times New Roman" pitchFamily="18" charset="0"/>
                <a:cs typeface="Times New Roman" pitchFamily="18" charset="0"/>
              </a:rPr>
              <a:t> “Io mi volsi a Beatrice, e quella </a:t>
            </a:r>
            <a:r>
              <a:rPr lang="it-IT" sz="1200" i="1" dirty="0" err="1" smtClean="0">
                <a:latin typeface="Times New Roman" pitchFamily="18" charset="0"/>
                <a:cs typeface="Times New Roman" pitchFamily="18" charset="0"/>
              </a:rPr>
              <a:t>udio</a:t>
            </a:r>
            <a:r>
              <a:rPr lang="it-IT" sz="1200" i="1" dirty="0" smtClean="0">
                <a:latin typeface="Times New Roman" pitchFamily="18" charset="0"/>
                <a:cs typeface="Times New Roman" pitchFamily="18" charset="0"/>
              </a:rPr>
              <a:t> / pria </a:t>
            </a:r>
            <a:r>
              <a:rPr lang="it-IT" sz="1200" i="1" dirty="0" smtClean="0">
                <a:latin typeface="Times New Roman" pitchFamily="18" charset="0"/>
                <a:cs typeface="Times New Roman" pitchFamily="18" charset="0"/>
              </a:rPr>
              <a:t>ch'io parlassi, e arrisemi un </a:t>
            </a:r>
            <a:r>
              <a:rPr lang="it-IT" sz="1200" i="1" dirty="0" smtClean="0">
                <a:latin typeface="Times New Roman" pitchFamily="18" charset="0"/>
                <a:cs typeface="Times New Roman" pitchFamily="18" charset="0"/>
              </a:rPr>
              <a:t>cenno /</a:t>
            </a:r>
            <a:endParaRPr lang="it-IT" sz="1200" i="1" dirty="0" smtClean="0">
              <a:latin typeface="Times New Roman" pitchFamily="18" charset="0"/>
              <a:cs typeface="Times New Roman" pitchFamily="18" charset="0"/>
            </a:endParaRPr>
          </a:p>
          <a:p>
            <a:pPr algn="ctr"/>
            <a:r>
              <a:rPr lang="it-IT" sz="1200" i="1" dirty="0" smtClean="0">
                <a:latin typeface="Times New Roman" pitchFamily="18" charset="0"/>
                <a:cs typeface="Times New Roman" pitchFamily="18" charset="0"/>
              </a:rPr>
              <a:t> che fece crescer l'ali al voler mio”</a:t>
            </a:r>
            <a:endParaRPr lang="it-IT" sz="1200" i="1" dirty="0">
              <a:latin typeface="Times New Roman" pitchFamily="18" charset="0"/>
              <a:cs typeface="Times New Roman" pitchFamily="18" charset="0"/>
            </a:endParaRPr>
          </a:p>
        </p:txBody>
      </p:sp>
      <p:pic>
        <p:nvPicPr>
          <p:cNvPr id="12290" name="Picture 2" descr="H:\7. FOTOGRAFO opere divina commedia olio su tela fronte\3. PARADISO DA FOTO FOTOGRAFO OK 13.02.2021\15 c PARADISO.JPG"/>
          <p:cNvPicPr>
            <a:picLocks noGrp="1" noChangeAspect="1" noChangeArrowheads="1"/>
          </p:cNvPicPr>
          <p:nvPr>
            <p:ph type="pic" idx="1"/>
          </p:nvPr>
        </p:nvPicPr>
        <p:blipFill>
          <a:blip r:embed="rId2" cstate="print"/>
          <a:srcRect l="81" r="81"/>
          <a:stretch>
            <a:fillRect/>
          </a:stretch>
        </p:blipFill>
        <p:spPr bwMode="auto">
          <a:xfrm>
            <a:off x="1691680" y="612775"/>
            <a:ext cx="5688632" cy="5553075"/>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flipV="1">
            <a:off x="1763688" y="5661247"/>
            <a:ext cx="5544616" cy="45719"/>
          </a:xfrm>
        </p:spPr>
        <p:txBody>
          <a:bodyPr>
            <a:normAutofit fontScale="25000" lnSpcReduction="20000"/>
          </a:bodyPr>
          <a:lstStyle/>
          <a:p>
            <a:endParaRPr lang="it-IT" dirty="0">
              <a:solidFill>
                <a:srgbClr val="FF0000"/>
              </a:solidFill>
            </a:endParaRPr>
          </a:p>
        </p:txBody>
      </p:sp>
      <p:sp>
        <p:nvSpPr>
          <p:cNvPr id="1025" name="Rectangle 1"/>
          <p:cNvSpPr>
            <a:spLocks noGrp="1" noChangeArrowheads="1"/>
          </p:cNvSpPr>
          <p:nvPr>
            <p:ph type="title"/>
          </p:nvPr>
        </p:nvSpPr>
        <p:spPr bwMode="auto">
          <a:xfrm>
            <a:off x="1691680" y="150810"/>
            <a:ext cx="5832648" cy="8925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Paradiso, Canto </a:t>
            </a:r>
            <a:r>
              <a:rPr lang="it-IT" sz="1200" dirty="0" err="1" smtClean="0">
                <a:latin typeface="Times New Roman" pitchFamily="18" charset="0"/>
                <a:cs typeface="Times New Roman" pitchFamily="18" charset="0"/>
              </a:rPr>
              <a:t>XVI°</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[nel quale il sopradetto messer </a:t>
            </a:r>
            <a:r>
              <a:rPr lang="it-IT" sz="1000" b="0" dirty="0" err="1" smtClean="0">
                <a:latin typeface="Times New Roman" pitchFamily="18" charset="0"/>
                <a:cs typeface="Times New Roman" pitchFamily="18" charset="0"/>
              </a:rPr>
              <a:t>Cacciaguida</a:t>
            </a:r>
            <a:r>
              <a:rPr lang="it-IT" sz="1000" b="0" dirty="0" smtClean="0">
                <a:latin typeface="Times New Roman" pitchFamily="18" charset="0"/>
                <a:cs typeface="Times New Roman" pitchFamily="18" charset="0"/>
              </a:rPr>
              <a:t> racconta intorno di quaranta famiglie onorabili </a:t>
            </a:r>
            <a:r>
              <a:rPr lang="it-IT" sz="1000" b="0" dirty="0" smtClean="0">
                <a:latin typeface="Times New Roman" pitchFamily="18" charset="0"/>
                <a:cs typeface="Times New Roman" pitchFamily="18" charset="0"/>
              </a:rPr>
              <a:t>al </a:t>
            </a:r>
            <a:r>
              <a:rPr lang="it-IT" sz="1000" b="0" dirty="0" smtClean="0">
                <a:latin typeface="Times New Roman" pitchFamily="18" charset="0"/>
                <a:cs typeface="Times New Roman" pitchFamily="18" charset="0"/>
              </a:rPr>
              <a:t>suo tempo ne la </a:t>
            </a:r>
            <a:r>
              <a:rPr lang="it-IT" sz="1000" b="0" dirty="0" err="1" smtClean="0">
                <a:latin typeface="Times New Roman" pitchFamily="18" charset="0"/>
                <a:cs typeface="Times New Roman" pitchFamily="18" charset="0"/>
              </a:rPr>
              <a:t>cittade</a:t>
            </a:r>
            <a:r>
              <a:rPr lang="it-IT" sz="1000" b="0" dirty="0" smtClean="0">
                <a:latin typeface="Times New Roman" pitchFamily="18" charset="0"/>
                <a:cs typeface="Times New Roman" pitchFamily="18" charset="0"/>
              </a:rPr>
              <a:t> di Fiorenza, de le quali al presente non è ricordo né fama</a:t>
            </a:r>
            <a:r>
              <a:rPr lang="it-IT" sz="1000" b="0" dirty="0" smtClean="0">
                <a:latin typeface="Times New Roman" pitchFamily="18" charset="0"/>
                <a:cs typeface="Times New Roman" pitchFamily="18" charset="0"/>
              </a:rPr>
              <a:t>.]</a:t>
            </a:r>
            <a:r>
              <a:rPr lang="it-IT" sz="1000" dirty="0" smtClean="0"/>
              <a:t/>
            </a:r>
            <a:br>
              <a:rPr lang="it-IT" sz="1000" dirty="0" smtClean="0"/>
            </a:br>
            <a:r>
              <a:rPr lang="it-IT" sz="1000" dirty="0" smtClean="0">
                <a:latin typeface="Times New Roman" pitchFamily="18" charset="0"/>
                <a:cs typeface="Times New Roman" pitchFamily="18" charset="0"/>
              </a:rPr>
              <a:t/>
            </a:r>
            <a:br>
              <a:rPr lang="it-IT" sz="1000" dirty="0" smtClean="0">
                <a:latin typeface="Times New Roman" pitchFamily="18" charset="0"/>
                <a:cs typeface="Times New Roman" pitchFamily="18" charset="0"/>
              </a:rPr>
            </a:b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7" name="Rettangolo 6"/>
          <p:cNvSpPr/>
          <p:nvPr/>
        </p:nvSpPr>
        <p:spPr>
          <a:xfrm>
            <a:off x="1691680" y="6165304"/>
            <a:ext cx="5832648" cy="646331"/>
          </a:xfrm>
          <a:prstGeom prst="rect">
            <a:avLst/>
          </a:prstGeom>
        </p:spPr>
        <p:txBody>
          <a:bodyPr wrap="square">
            <a:spAutoFit/>
          </a:bodyPr>
          <a:lstStyle/>
          <a:p>
            <a:pPr algn="ctr"/>
            <a:r>
              <a:rPr lang="it-IT" sz="1200" i="1" dirty="0" err="1" smtClean="0">
                <a:latin typeface="Times New Roman" pitchFamily="18" charset="0"/>
                <a:cs typeface="Times New Roman" pitchFamily="18" charset="0"/>
              </a:rPr>
              <a:t>vv</a:t>
            </a:r>
            <a:r>
              <a:rPr lang="it-IT" sz="1200" i="1" dirty="0" smtClean="0">
                <a:latin typeface="Times New Roman" pitchFamily="18" charset="0"/>
                <a:cs typeface="Times New Roman" pitchFamily="18" charset="0"/>
              </a:rPr>
              <a:t>. 28 – 30</a:t>
            </a:r>
          </a:p>
          <a:p>
            <a:pPr algn="ctr"/>
            <a:r>
              <a:rPr lang="it-IT" sz="1200" i="1" dirty="0" smtClean="0">
                <a:latin typeface="Times New Roman" pitchFamily="18" charset="0"/>
                <a:cs typeface="Times New Roman" pitchFamily="18" charset="0"/>
              </a:rPr>
              <a:t>“Come s'avviva a lo spirar d'i </a:t>
            </a:r>
            <a:r>
              <a:rPr lang="it-IT" sz="1200" i="1" dirty="0" smtClean="0">
                <a:latin typeface="Times New Roman" pitchFamily="18" charset="0"/>
                <a:cs typeface="Times New Roman" pitchFamily="18" charset="0"/>
              </a:rPr>
              <a:t>venti / carbone </a:t>
            </a:r>
            <a:r>
              <a:rPr lang="it-IT" sz="1200" i="1" dirty="0" smtClean="0">
                <a:latin typeface="Times New Roman" pitchFamily="18" charset="0"/>
                <a:cs typeface="Times New Roman" pitchFamily="18" charset="0"/>
              </a:rPr>
              <a:t>in fiamma, così </a:t>
            </a:r>
            <a:r>
              <a:rPr lang="it-IT" sz="1200" i="1" dirty="0" err="1" smtClean="0">
                <a:latin typeface="Times New Roman" pitchFamily="18" charset="0"/>
                <a:cs typeface="Times New Roman" pitchFamily="18" charset="0"/>
              </a:rPr>
              <a:t>vid</a:t>
            </a:r>
            <a:r>
              <a:rPr lang="it-IT" sz="1200" i="1" dirty="0" smtClean="0">
                <a:latin typeface="Times New Roman" pitchFamily="18" charset="0"/>
                <a:cs typeface="Times New Roman" pitchFamily="18" charset="0"/>
              </a:rPr>
              <a:t>' io quella</a:t>
            </a:r>
          </a:p>
          <a:p>
            <a:pPr algn="ctr"/>
            <a:r>
              <a:rPr lang="it-IT" sz="1200" i="1" dirty="0" smtClean="0">
                <a:latin typeface="Times New Roman" pitchFamily="18" charset="0"/>
                <a:cs typeface="Times New Roman" pitchFamily="18" charset="0"/>
              </a:rPr>
              <a:t>luce risplendere a' miei blandimenti” </a:t>
            </a:r>
          </a:p>
        </p:txBody>
      </p:sp>
      <p:pic>
        <p:nvPicPr>
          <p:cNvPr id="13314" name="Picture 2" descr="H:\7. FOTOGRAFO opere divina commedia olio su tela fronte\3. PARADISO DA FOTO FOTOGRAFO OK 13.02.2021\16 c PARADISO.JPG"/>
          <p:cNvPicPr>
            <a:picLocks noGrp="1" noChangeAspect="1" noChangeArrowheads="1"/>
          </p:cNvPicPr>
          <p:nvPr>
            <p:ph type="pic" idx="1"/>
          </p:nvPr>
        </p:nvPicPr>
        <p:blipFill>
          <a:blip r:embed="rId2" cstate="print"/>
          <a:srcRect t="1380" b="1380"/>
          <a:stretch>
            <a:fillRect/>
          </a:stretch>
        </p:blipFill>
        <p:spPr bwMode="auto">
          <a:xfrm>
            <a:off x="1691680" y="765175"/>
            <a:ext cx="5688608" cy="5472113"/>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1691680" y="222917"/>
            <a:ext cx="6048671"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Paradiso, Canto </a:t>
            </a:r>
            <a:r>
              <a:rPr lang="it-IT" sz="1200" dirty="0" err="1" smtClean="0">
                <a:latin typeface="Times New Roman" pitchFamily="18" charset="0"/>
                <a:cs typeface="Times New Roman" pitchFamily="18" charset="0"/>
              </a:rPr>
              <a:t>XVII°</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 nel quale il predetto messer </a:t>
            </a:r>
            <a:r>
              <a:rPr lang="it-IT" sz="1000" b="0" dirty="0" err="1" smtClean="0">
                <a:latin typeface="Times New Roman" pitchFamily="18" charset="0"/>
                <a:cs typeface="Times New Roman" pitchFamily="18" charset="0"/>
              </a:rPr>
              <a:t>Cacciaguida</a:t>
            </a:r>
            <a:r>
              <a:rPr lang="it-IT" sz="1000" b="0" dirty="0" smtClean="0">
                <a:latin typeface="Times New Roman" pitchFamily="18" charset="0"/>
                <a:cs typeface="Times New Roman" pitchFamily="18" charset="0"/>
              </a:rPr>
              <a:t> solve l'animo de </a:t>
            </a:r>
            <a:r>
              <a:rPr lang="it-IT" sz="1000" b="0" dirty="0" smtClean="0">
                <a:latin typeface="Times New Roman" pitchFamily="18" charset="0"/>
                <a:cs typeface="Times New Roman" pitchFamily="18" charset="0"/>
              </a:rPr>
              <a:t>l'</a:t>
            </a:r>
            <a:r>
              <a:rPr lang="it-IT" sz="1000" b="0" dirty="0" err="1" smtClean="0">
                <a:latin typeface="Times New Roman" pitchFamily="18" charset="0"/>
                <a:cs typeface="Times New Roman" pitchFamily="18" charset="0"/>
              </a:rPr>
              <a:t>auttore</a:t>
            </a:r>
            <a:r>
              <a:rPr lang="it-IT" sz="1000" b="0" dirty="0" smtClean="0">
                <a:latin typeface="Times New Roman" pitchFamily="18" charset="0"/>
                <a:cs typeface="Times New Roman" pitchFamily="18" charset="0"/>
              </a:rPr>
              <a:t> </a:t>
            </a:r>
            <a:r>
              <a:rPr lang="it-IT" sz="1000" b="0" dirty="0" smtClean="0">
                <a:latin typeface="Times New Roman" pitchFamily="18" charset="0"/>
                <a:cs typeface="Times New Roman" pitchFamily="18" charset="0"/>
              </a:rPr>
              <a:t>da una paura e confortalo a fare questa opera</a:t>
            </a:r>
            <a:r>
              <a:rPr lang="it-IT" sz="1000" b="0" dirty="0" smtClean="0">
                <a:latin typeface="Times New Roman" pitchFamily="18" charset="0"/>
                <a:cs typeface="Times New Roman" pitchFamily="18" charset="0"/>
              </a:rPr>
              <a:t>.]</a:t>
            </a:r>
            <a:r>
              <a:rPr lang="it-IT" sz="1000" dirty="0" smtClean="0">
                <a:latin typeface="Times New Roman" pitchFamily="18" charset="0"/>
                <a:cs typeface="Times New Roman" pitchFamily="18" charset="0"/>
              </a:rPr>
              <a:t/>
            </a:r>
            <a:br>
              <a:rPr lang="it-IT" sz="1000" dirty="0" smtClean="0">
                <a:latin typeface="Times New Roman" pitchFamily="18" charset="0"/>
                <a:cs typeface="Times New Roman" pitchFamily="18" charset="0"/>
              </a:rPr>
            </a:b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7" name="Rettangolo 6"/>
          <p:cNvSpPr/>
          <p:nvPr/>
        </p:nvSpPr>
        <p:spPr>
          <a:xfrm>
            <a:off x="1763688" y="6237312"/>
            <a:ext cx="5904656" cy="830997"/>
          </a:xfrm>
          <a:prstGeom prst="rect">
            <a:avLst/>
          </a:prstGeom>
        </p:spPr>
        <p:txBody>
          <a:bodyPr wrap="square">
            <a:spAutoFit/>
          </a:bodyPr>
          <a:lstStyle/>
          <a:p>
            <a:pPr algn="ctr"/>
            <a:r>
              <a:rPr lang="it-IT" sz="1200" dirty="0" err="1" smtClean="0">
                <a:latin typeface="Times New Roman" pitchFamily="18" charset="0"/>
                <a:cs typeface="Times New Roman" pitchFamily="18" charset="0"/>
              </a:rPr>
              <a:t>vv</a:t>
            </a:r>
            <a:r>
              <a:rPr lang="it-IT" sz="1200" dirty="0" smtClean="0">
                <a:latin typeface="Times New Roman" pitchFamily="18" charset="0"/>
                <a:cs typeface="Times New Roman" pitchFamily="18" charset="0"/>
              </a:rPr>
              <a:t>.  121 –  123</a:t>
            </a:r>
          </a:p>
          <a:p>
            <a:pPr algn="ctr"/>
            <a:r>
              <a:rPr lang="it-IT" sz="1200" i="1" dirty="0" smtClean="0">
                <a:latin typeface="Times New Roman" pitchFamily="18" charset="0"/>
                <a:cs typeface="Times New Roman" pitchFamily="18" charset="0"/>
              </a:rPr>
              <a:t>“La luce in che rideva il mio </a:t>
            </a:r>
            <a:r>
              <a:rPr lang="it-IT" sz="1200" i="1" dirty="0" smtClean="0">
                <a:latin typeface="Times New Roman" pitchFamily="18" charset="0"/>
                <a:cs typeface="Times New Roman" pitchFamily="18" charset="0"/>
              </a:rPr>
              <a:t>tesoro / ch'io </a:t>
            </a:r>
            <a:r>
              <a:rPr lang="it-IT" sz="1200" i="1" dirty="0" smtClean="0">
                <a:latin typeface="Times New Roman" pitchFamily="18" charset="0"/>
                <a:cs typeface="Times New Roman" pitchFamily="18" charset="0"/>
              </a:rPr>
              <a:t>trovai lì, si </a:t>
            </a:r>
            <a:r>
              <a:rPr lang="it-IT" sz="1200" i="1" dirty="0" err="1" smtClean="0">
                <a:latin typeface="Times New Roman" pitchFamily="18" charset="0"/>
                <a:cs typeface="Times New Roman" pitchFamily="18" charset="0"/>
              </a:rPr>
              <a:t>fé</a:t>
            </a:r>
            <a:r>
              <a:rPr lang="it-IT" sz="1200" i="1" dirty="0" smtClean="0">
                <a:latin typeface="Times New Roman" pitchFamily="18" charset="0"/>
                <a:cs typeface="Times New Roman" pitchFamily="18" charset="0"/>
              </a:rPr>
              <a:t> prima </a:t>
            </a:r>
            <a:r>
              <a:rPr lang="it-IT" sz="1200" i="1" dirty="0" err="1" smtClean="0">
                <a:latin typeface="Times New Roman" pitchFamily="18" charset="0"/>
                <a:cs typeface="Times New Roman" pitchFamily="18" charset="0"/>
              </a:rPr>
              <a:t>corusca</a:t>
            </a:r>
            <a:r>
              <a:rPr lang="it-IT" sz="1200" i="1" dirty="0" smtClean="0">
                <a:latin typeface="Times New Roman" pitchFamily="18" charset="0"/>
                <a:cs typeface="Times New Roman" pitchFamily="18" charset="0"/>
              </a:rPr>
              <a:t>, /</a:t>
            </a:r>
            <a:endParaRPr lang="it-IT" sz="1200" i="1" dirty="0" smtClean="0">
              <a:latin typeface="Times New Roman" pitchFamily="18" charset="0"/>
              <a:cs typeface="Times New Roman" pitchFamily="18" charset="0"/>
            </a:endParaRPr>
          </a:p>
          <a:p>
            <a:pPr algn="ctr"/>
            <a:r>
              <a:rPr lang="it-IT" sz="1200" i="1" dirty="0" smtClean="0">
                <a:latin typeface="Times New Roman" pitchFamily="18" charset="0"/>
                <a:cs typeface="Times New Roman" pitchFamily="18" charset="0"/>
              </a:rPr>
              <a:t>quale a raggio di sole specchio d'oro;”</a:t>
            </a:r>
          </a:p>
          <a:p>
            <a:pPr algn="ctr"/>
            <a:endParaRPr lang="it-IT" sz="1200" dirty="0">
              <a:solidFill>
                <a:srgbClr val="FF0000"/>
              </a:solidFill>
              <a:latin typeface="Times New Roman" pitchFamily="18" charset="0"/>
              <a:cs typeface="Times New Roman" pitchFamily="18" charset="0"/>
            </a:endParaRPr>
          </a:p>
        </p:txBody>
      </p:sp>
      <p:pic>
        <p:nvPicPr>
          <p:cNvPr id="14338" name="Picture 2" descr="H:\7. FOTOGRAFO opere divina commedia olio su tela fronte\3. PARADISO DA FOTO FOTOGRAFO OK 13.02.2021\17 c PARADISO.JPG"/>
          <p:cNvPicPr>
            <a:picLocks noGrp="1" noChangeAspect="1" noChangeArrowheads="1"/>
          </p:cNvPicPr>
          <p:nvPr>
            <p:ph type="pic" idx="1"/>
          </p:nvPr>
        </p:nvPicPr>
        <p:blipFill>
          <a:blip r:embed="rId2" cstate="print"/>
          <a:srcRect t="2374" b="2374"/>
          <a:stretch>
            <a:fillRect/>
          </a:stretch>
        </p:blipFill>
        <p:spPr bwMode="auto">
          <a:xfrm>
            <a:off x="1792288" y="612775"/>
            <a:ext cx="5875337" cy="5624513"/>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763688" y="188640"/>
            <a:ext cx="5544616" cy="576064"/>
          </a:xfrm>
        </p:spPr>
        <p:txBody>
          <a:bodyPr>
            <a:normAutofit fontScale="90000"/>
          </a:bodyPr>
          <a:lstStyle/>
          <a:p>
            <a:pPr algn="ctr"/>
            <a:r>
              <a:rPr lang="it-IT" sz="1300" dirty="0" smtClean="0">
                <a:latin typeface="Times New Roman" pitchFamily="18" charset="0"/>
                <a:cs typeface="Times New Roman" pitchFamily="18" charset="0"/>
              </a:rPr>
              <a:t>Paradiso, Canto </a:t>
            </a:r>
            <a:r>
              <a:rPr lang="it-IT" sz="1300" dirty="0" err="1" smtClean="0">
                <a:latin typeface="Times New Roman" pitchFamily="18" charset="0"/>
                <a:cs typeface="Times New Roman" pitchFamily="18" charset="0"/>
              </a:rPr>
              <a:t>XVIII°</a:t>
            </a:r>
            <a:r>
              <a:rPr lang="it-IT" sz="1100" b="0" dirty="0" smtClean="0">
                <a:latin typeface="Times New Roman" pitchFamily="18" charset="0"/>
                <a:cs typeface="Times New Roman" pitchFamily="18" charset="0"/>
              </a:rPr>
              <a:t/>
            </a:r>
            <a:br>
              <a:rPr lang="it-IT" sz="1100" b="0" dirty="0" smtClean="0">
                <a:latin typeface="Times New Roman" pitchFamily="18" charset="0"/>
                <a:cs typeface="Times New Roman" pitchFamily="18" charset="0"/>
              </a:rPr>
            </a:br>
            <a:r>
              <a:rPr lang="it-IT" sz="1100" b="0" dirty="0" smtClean="0">
                <a:latin typeface="Times New Roman" pitchFamily="18" charset="0"/>
                <a:cs typeface="Times New Roman" pitchFamily="18" charset="0"/>
              </a:rPr>
              <a:t>[nel quale si monta ne la stella di Giove, e narrasi </a:t>
            </a:r>
            <a:r>
              <a:rPr lang="it-IT" sz="1100" b="0" dirty="0" smtClean="0">
                <a:latin typeface="Times New Roman" pitchFamily="18" charset="0"/>
                <a:cs typeface="Times New Roman" pitchFamily="18" charset="0"/>
              </a:rPr>
              <a:t>come </a:t>
            </a:r>
            <a:r>
              <a:rPr lang="it-IT" sz="1100" b="0" dirty="0" smtClean="0">
                <a:latin typeface="Times New Roman" pitchFamily="18" charset="0"/>
                <a:cs typeface="Times New Roman" pitchFamily="18" charset="0"/>
              </a:rPr>
              <a:t>li luminari spirituali figuravano mirabilmente.]</a:t>
            </a:r>
            <a:r>
              <a:rPr lang="it-IT" b="0" dirty="0" smtClean="0">
                <a:latin typeface="Times New Roman" pitchFamily="18" charset="0"/>
                <a:cs typeface="Times New Roman" pitchFamily="18" charset="0"/>
              </a:rPr>
              <a:t/>
            </a:r>
            <a:br>
              <a:rPr lang="it-IT" b="0" dirty="0" smtClean="0">
                <a:latin typeface="Times New Roman" pitchFamily="18" charset="0"/>
                <a:cs typeface="Times New Roman" pitchFamily="18" charset="0"/>
              </a:rPr>
            </a:br>
            <a:endParaRPr lang="it-IT" dirty="0"/>
          </a:p>
        </p:txBody>
      </p:sp>
      <p:sp>
        <p:nvSpPr>
          <p:cNvPr id="4" name="Segnaposto testo 3"/>
          <p:cNvSpPr>
            <a:spLocks noGrp="1"/>
          </p:cNvSpPr>
          <p:nvPr>
            <p:ph type="body" sz="half" idx="2"/>
          </p:nvPr>
        </p:nvSpPr>
        <p:spPr>
          <a:xfrm>
            <a:off x="1835696" y="6165304"/>
            <a:ext cx="5472608" cy="692696"/>
          </a:xfrm>
        </p:spPr>
        <p:txBody>
          <a:bodyPr>
            <a:noAutofit/>
          </a:bodyPr>
          <a:lstStyle/>
          <a:p>
            <a:pPr algn="ctr">
              <a:spcBef>
                <a:spcPts val="0"/>
              </a:spcBef>
            </a:pPr>
            <a:r>
              <a:rPr lang="it-IT" sz="1200" dirty="0" err="1" smtClean="0">
                <a:latin typeface="Times New Roman" pitchFamily="18" charset="0"/>
                <a:cs typeface="Times New Roman" pitchFamily="18" charset="0"/>
              </a:rPr>
              <a:t>vv</a:t>
            </a:r>
            <a:r>
              <a:rPr lang="it-IT" sz="1200" dirty="0" smtClean="0">
                <a:latin typeface="Times New Roman" pitchFamily="18" charset="0"/>
                <a:cs typeface="Times New Roman" pitchFamily="18" charset="0"/>
              </a:rPr>
              <a:t>. 124 – 126 </a:t>
            </a:r>
          </a:p>
          <a:p>
            <a:pPr algn="ctr">
              <a:spcBef>
                <a:spcPts val="0"/>
              </a:spcBef>
            </a:pPr>
            <a:r>
              <a:rPr lang="it-IT" sz="1200" i="1" dirty="0" smtClean="0">
                <a:latin typeface="Times New Roman" pitchFamily="18" charset="0"/>
                <a:cs typeface="Times New Roman" pitchFamily="18" charset="0"/>
              </a:rPr>
              <a:t>“O milizia del ciel cu' io contemplo</a:t>
            </a:r>
            <a:r>
              <a:rPr lang="it-IT" sz="1200" i="1" dirty="0" smtClean="0">
                <a:latin typeface="Times New Roman" pitchFamily="18" charset="0"/>
                <a:cs typeface="Times New Roman" pitchFamily="18" charset="0"/>
              </a:rPr>
              <a:t>, / adora </a:t>
            </a:r>
            <a:r>
              <a:rPr lang="it-IT" sz="1200" i="1" dirty="0" smtClean="0">
                <a:latin typeface="Times New Roman" pitchFamily="18" charset="0"/>
                <a:cs typeface="Times New Roman" pitchFamily="18" charset="0"/>
              </a:rPr>
              <a:t>per color che sono in </a:t>
            </a:r>
            <a:r>
              <a:rPr lang="it-IT" sz="1200" i="1" dirty="0" smtClean="0">
                <a:latin typeface="Times New Roman" pitchFamily="18" charset="0"/>
                <a:cs typeface="Times New Roman" pitchFamily="18" charset="0"/>
              </a:rPr>
              <a:t>terra /</a:t>
            </a:r>
            <a:endParaRPr lang="it-IT" sz="1200" i="1" dirty="0" smtClean="0">
              <a:latin typeface="Times New Roman" pitchFamily="18" charset="0"/>
              <a:cs typeface="Times New Roman" pitchFamily="18" charset="0"/>
            </a:endParaRPr>
          </a:p>
          <a:p>
            <a:pPr algn="ctr">
              <a:spcBef>
                <a:spcPts val="0"/>
              </a:spcBef>
            </a:pPr>
            <a:r>
              <a:rPr lang="it-IT" sz="1200" i="1" dirty="0" smtClean="0">
                <a:latin typeface="Times New Roman" pitchFamily="18" charset="0"/>
                <a:cs typeface="Times New Roman" pitchFamily="18" charset="0"/>
              </a:rPr>
              <a:t>tutti svïati dietro al malo </a:t>
            </a:r>
            <a:r>
              <a:rPr lang="it-IT" sz="1200" i="1" dirty="0" err="1" smtClean="0">
                <a:latin typeface="Times New Roman" pitchFamily="18" charset="0"/>
                <a:cs typeface="Times New Roman" pitchFamily="18" charset="0"/>
              </a:rPr>
              <a:t>essemplo</a:t>
            </a:r>
            <a:r>
              <a:rPr lang="it-IT" sz="1200" i="1" dirty="0" smtClean="0">
                <a:latin typeface="Times New Roman" pitchFamily="18" charset="0"/>
                <a:cs typeface="Times New Roman" pitchFamily="18" charset="0"/>
              </a:rPr>
              <a:t>!”</a:t>
            </a:r>
            <a:endParaRPr lang="it-IT" sz="1200" i="1" dirty="0">
              <a:latin typeface="Times New Roman" pitchFamily="18" charset="0"/>
              <a:cs typeface="Times New Roman" pitchFamily="18" charset="0"/>
            </a:endParaRPr>
          </a:p>
        </p:txBody>
      </p:sp>
      <p:pic>
        <p:nvPicPr>
          <p:cNvPr id="15362" name="Picture 2" descr="H:\7. FOTOGRAFO opere divina commedia olio su tela fronte\3. PARADISO DA FOTO FOTOGRAFO OK 13.02.2021\18 c PARADISO.JPG"/>
          <p:cNvPicPr>
            <a:picLocks noGrp="1" noChangeAspect="1" noChangeArrowheads="1"/>
          </p:cNvPicPr>
          <p:nvPr>
            <p:ph type="pic" idx="1"/>
          </p:nvPr>
        </p:nvPicPr>
        <p:blipFill>
          <a:blip r:embed="rId2" cstate="print"/>
          <a:srcRect t="8" b="8"/>
          <a:stretch>
            <a:fillRect/>
          </a:stretch>
        </p:blipFill>
        <p:spPr bwMode="auto">
          <a:xfrm>
            <a:off x="1792288" y="612775"/>
            <a:ext cx="5486400" cy="5480050"/>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835696" y="6165304"/>
            <a:ext cx="5688632" cy="576064"/>
          </a:xfrm>
        </p:spPr>
        <p:txBody>
          <a:bodyPr>
            <a:normAutofit fontScale="62500" lnSpcReduction="20000"/>
          </a:bodyPr>
          <a:lstStyle/>
          <a:p>
            <a:pPr algn="ctr"/>
            <a:endParaRPr lang="it-IT" sz="4800" dirty="0">
              <a:latin typeface="Times New Roman" pitchFamily="18" charset="0"/>
              <a:cs typeface="Times New Roman" pitchFamily="18" charset="0"/>
            </a:endParaRPr>
          </a:p>
          <a:p>
            <a:pPr algn="ctr">
              <a:lnSpc>
                <a:spcPct val="20000"/>
              </a:lnSpc>
            </a:pPr>
            <a:r>
              <a:rPr lang="it-IT" sz="4800" dirty="0">
                <a:latin typeface="Times New Roman" pitchFamily="18" charset="0"/>
                <a:cs typeface="Times New Roman" pitchFamily="18" charset="0"/>
              </a:rPr>
              <a:t> </a:t>
            </a:r>
          </a:p>
          <a:p>
            <a:endParaRPr lang="it-IT" dirty="0"/>
          </a:p>
          <a:p>
            <a:pPr algn="ctr"/>
            <a:endParaRPr lang="it-IT" dirty="0"/>
          </a:p>
        </p:txBody>
      </p:sp>
      <p:sp>
        <p:nvSpPr>
          <p:cNvPr id="1025" name="Rectangle 1"/>
          <p:cNvSpPr>
            <a:spLocks noGrp="1" noChangeArrowheads="1"/>
          </p:cNvSpPr>
          <p:nvPr>
            <p:ph type="title"/>
          </p:nvPr>
        </p:nvSpPr>
        <p:spPr bwMode="auto">
          <a:xfrm>
            <a:off x="1763689" y="16618"/>
            <a:ext cx="5544616"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Paradiso, Canto </a:t>
            </a:r>
            <a:r>
              <a:rPr lang="it-IT" sz="1200" dirty="0" err="1" smtClean="0">
                <a:latin typeface="Times New Roman" pitchFamily="18" charset="0"/>
                <a:cs typeface="Times New Roman" pitchFamily="18" charset="0"/>
              </a:rPr>
              <a:t>XIX°</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[nel quale li spiriti ch'erano ne la stella di </a:t>
            </a:r>
            <a:r>
              <a:rPr lang="it-IT" sz="1000" b="0" dirty="0" err="1" smtClean="0">
                <a:latin typeface="Times New Roman" pitchFamily="18" charset="0"/>
                <a:cs typeface="Times New Roman" pitchFamily="18" charset="0"/>
              </a:rPr>
              <a:t>Iove</a:t>
            </a:r>
            <a:r>
              <a:rPr lang="it-IT" sz="1000" b="0" dirty="0" smtClean="0">
                <a:latin typeface="Times New Roman" pitchFamily="18" charset="0"/>
                <a:cs typeface="Times New Roman" pitchFamily="18" charset="0"/>
              </a:rPr>
              <a:t> insieme conglutinati in forma d'aguglia, ad una voce </a:t>
            </a:r>
            <a:r>
              <a:rPr lang="it-IT" sz="1000" b="0" dirty="0" smtClean="0">
                <a:latin typeface="Times New Roman" pitchFamily="18" charset="0"/>
                <a:cs typeface="Times New Roman" pitchFamily="18" charset="0"/>
              </a:rPr>
              <a:t>solvono </a:t>
            </a:r>
            <a:r>
              <a:rPr lang="it-IT" sz="1000" b="0" dirty="0" smtClean="0">
                <a:latin typeface="Times New Roman" pitchFamily="18" charset="0"/>
                <a:cs typeface="Times New Roman" pitchFamily="18" charset="0"/>
              </a:rPr>
              <a:t>uno grande dubbio, e abominano e infamano tutti li re cristiani che regnavano ne l'anno di Cristo MCCC.]</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7" name="Rettangolo 6"/>
          <p:cNvSpPr/>
          <p:nvPr/>
        </p:nvSpPr>
        <p:spPr>
          <a:xfrm>
            <a:off x="1835696" y="6021288"/>
            <a:ext cx="5400600" cy="1052596"/>
          </a:xfrm>
          <a:prstGeom prst="rect">
            <a:avLst/>
          </a:prstGeom>
        </p:spPr>
        <p:txBody>
          <a:bodyPr wrap="square">
            <a:spAutoFit/>
          </a:bodyPr>
          <a:lstStyle/>
          <a:p>
            <a:pPr algn="ctr"/>
            <a:r>
              <a:rPr lang="it-IT" sz="1200" dirty="0" err="1" smtClean="0">
                <a:latin typeface="Times New Roman" pitchFamily="18" charset="0"/>
                <a:cs typeface="Times New Roman" pitchFamily="18" charset="0"/>
              </a:rPr>
              <a:t>vv</a:t>
            </a:r>
            <a:r>
              <a:rPr lang="it-IT" sz="1200" dirty="0" smtClean="0">
                <a:latin typeface="Times New Roman" pitchFamily="18" charset="0"/>
                <a:cs typeface="Times New Roman" pitchFamily="18" charset="0"/>
              </a:rPr>
              <a:t>. 4 – 6</a:t>
            </a:r>
          </a:p>
          <a:p>
            <a:pPr algn="ctr"/>
            <a:r>
              <a:rPr lang="it-IT" sz="1200" i="1" dirty="0" smtClean="0">
                <a:latin typeface="Times New Roman" pitchFamily="18" charset="0"/>
                <a:cs typeface="Times New Roman" pitchFamily="18" charset="0"/>
              </a:rPr>
              <a:t>“</a:t>
            </a:r>
            <a:r>
              <a:rPr lang="it-IT" sz="1200" i="1" dirty="0" err="1" smtClean="0">
                <a:latin typeface="Times New Roman" pitchFamily="18" charset="0"/>
                <a:cs typeface="Times New Roman" pitchFamily="18" charset="0"/>
              </a:rPr>
              <a:t>parea</a:t>
            </a:r>
            <a:r>
              <a:rPr lang="it-IT" sz="1200" i="1" dirty="0" smtClean="0">
                <a:latin typeface="Times New Roman" pitchFamily="18" charset="0"/>
                <a:cs typeface="Times New Roman" pitchFamily="18" charset="0"/>
              </a:rPr>
              <a:t> ciascuna rubinetto in </a:t>
            </a:r>
            <a:r>
              <a:rPr lang="it-IT" sz="1200" i="1" dirty="0" smtClean="0">
                <a:latin typeface="Times New Roman" pitchFamily="18" charset="0"/>
                <a:cs typeface="Times New Roman" pitchFamily="18" charset="0"/>
              </a:rPr>
              <a:t>cui / raggio </a:t>
            </a:r>
            <a:r>
              <a:rPr lang="it-IT" sz="1200" i="1" dirty="0" smtClean="0">
                <a:latin typeface="Times New Roman" pitchFamily="18" charset="0"/>
                <a:cs typeface="Times New Roman" pitchFamily="18" charset="0"/>
              </a:rPr>
              <a:t>di sole ardesse sì acceso</a:t>
            </a:r>
            <a:r>
              <a:rPr lang="it-IT" sz="1200" i="1" dirty="0" smtClean="0">
                <a:latin typeface="Times New Roman" pitchFamily="18" charset="0"/>
                <a:cs typeface="Times New Roman" pitchFamily="18" charset="0"/>
              </a:rPr>
              <a:t>, /</a:t>
            </a:r>
            <a:endParaRPr lang="it-IT" sz="1200" i="1" dirty="0" smtClean="0">
              <a:latin typeface="Times New Roman" pitchFamily="18" charset="0"/>
              <a:cs typeface="Times New Roman" pitchFamily="18" charset="0"/>
            </a:endParaRPr>
          </a:p>
          <a:p>
            <a:pPr algn="ctr">
              <a:lnSpc>
                <a:spcPct val="120000"/>
              </a:lnSpc>
              <a:spcBef>
                <a:spcPts val="0"/>
              </a:spcBef>
            </a:pPr>
            <a:r>
              <a:rPr lang="it-IT" sz="1200" i="1" dirty="0" smtClean="0">
                <a:latin typeface="Times New Roman" pitchFamily="18" charset="0"/>
                <a:cs typeface="Times New Roman" pitchFamily="18" charset="0"/>
              </a:rPr>
              <a:t>che ne' miei occhi rifrangesse lui</a:t>
            </a:r>
            <a:r>
              <a:rPr lang="it-IT" sz="900" dirty="0" smtClean="0"/>
              <a:t>.”</a:t>
            </a:r>
          </a:p>
          <a:p>
            <a:pPr algn="ctr"/>
            <a:endParaRPr lang="it-IT" sz="1200" dirty="0" smtClean="0">
              <a:latin typeface="Times New Roman" pitchFamily="18" charset="0"/>
              <a:cs typeface="Times New Roman" pitchFamily="18" charset="0"/>
            </a:endParaRPr>
          </a:p>
          <a:p>
            <a:pPr algn="ctr"/>
            <a:endParaRPr lang="it-IT" sz="1200" dirty="0" smtClean="0">
              <a:latin typeface="Times New Roman" pitchFamily="18" charset="0"/>
              <a:cs typeface="Times New Roman" pitchFamily="18" charset="0"/>
            </a:endParaRPr>
          </a:p>
        </p:txBody>
      </p:sp>
      <p:pic>
        <p:nvPicPr>
          <p:cNvPr id="10242" name="Picture 2" descr="H:\7. FOTOGRAFO opere divina commedia olio su tela fronte\3. PARADISO DA FOTO FOTOGRAFO\19 c PARADISO.JPG"/>
          <p:cNvPicPr>
            <a:picLocks noGrp="1" noChangeAspect="1" noChangeArrowheads="1"/>
          </p:cNvPicPr>
          <p:nvPr>
            <p:ph type="pic" idx="1"/>
          </p:nvPr>
        </p:nvPicPr>
        <p:blipFill>
          <a:blip r:embed="rId2" cstate="print"/>
          <a:srcRect t="991" b="991"/>
          <a:stretch>
            <a:fillRect/>
          </a:stretch>
        </p:blipFill>
        <p:spPr bwMode="auto">
          <a:xfrm>
            <a:off x="1792288" y="692150"/>
            <a:ext cx="5486400" cy="5329238"/>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91680" y="5949280"/>
            <a:ext cx="5486400" cy="648072"/>
          </a:xfrm>
        </p:spPr>
        <p:txBody>
          <a:bodyPr>
            <a:normAutofit fontScale="70000" lnSpcReduction="20000"/>
          </a:bodyPr>
          <a:lstStyle/>
          <a:p>
            <a:pPr algn="ctr"/>
            <a:endParaRPr lang="it-IT" sz="4800" dirty="0">
              <a:latin typeface="Times New Roman" pitchFamily="18" charset="0"/>
              <a:cs typeface="Times New Roman" pitchFamily="18" charset="0"/>
            </a:endParaRPr>
          </a:p>
          <a:p>
            <a:pPr algn="ctr">
              <a:lnSpc>
                <a:spcPct val="20000"/>
              </a:lnSpc>
            </a:pPr>
            <a:r>
              <a:rPr lang="it-IT" sz="4800" dirty="0">
                <a:latin typeface="Times New Roman" pitchFamily="18" charset="0"/>
                <a:cs typeface="Times New Roman" pitchFamily="18" charset="0"/>
              </a:rPr>
              <a:t> </a:t>
            </a:r>
          </a:p>
          <a:p>
            <a:endParaRPr lang="it-IT" dirty="0"/>
          </a:p>
          <a:p>
            <a:pPr algn="ctr"/>
            <a:endParaRPr lang="it-IT" dirty="0"/>
          </a:p>
        </p:txBody>
      </p:sp>
      <p:sp>
        <p:nvSpPr>
          <p:cNvPr id="1025" name="Rectangle 1"/>
          <p:cNvSpPr>
            <a:spLocks noGrp="1" noChangeArrowheads="1"/>
          </p:cNvSpPr>
          <p:nvPr>
            <p:ph type="title"/>
          </p:nvPr>
        </p:nvSpPr>
        <p:spPr bwMode="auto">
          <a:xfrm>
            <a:off x="1691680" y="70789"/>
            <a:ext cx="5760640" cy="13542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Paradiso, Canto </a:t>
            </a:r>
            <a:r>
              <a:rPr lang="it-IT" sz="1200" dirty="0" err="1" smtClean="0">
                <a:latin typeface="Times New Roman" pitchFamily="18" charset="0"/>
                <a:cs typeface="Times New Roman" pitchFamily="18" charset="0"/>
              </a:rPr>
              <a:t>II°</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[ove tratta come Beatrice e l'</a:t>
            </a:r>
            <a:r>
              <a:rPr lang="it-IT" sz="1000" b="0" dirty="0" err="1" smtClean="0">
                <a:latin typeface="Times New Roman" pitchFamily="18" charset="0"/>
                <a:cs typeface="Times New Roman" pitchFamily="18" charset="0"/>
              </a:rPr>
              <a:t>auttore</a:t>
            </a:r>
            <a:r>
              <a:rPr lang="it-IT" sz="1000" b="0" dirty="0" smtClean="0">
                <a:latin typeface="Times New Roman" pitchFamily="18" charset="0"/>
                <a:cs typeface="Times New Roman" pitchFamily="18" charset="0"/>
              </a:rPr>
              <a:t> </a:t>
            </a:r>
            <a:r>
              <a:rPr lang="it-IT" sz="1000" b="0" dirty="0" err="1" smtClean="0">
                <a:latin typeface="Times New Roman" pitchFamily="18" charset="0"/>
                <a:cs typeface="Times New Roman" pitchFamily="18" charset="0"/>
              </a:rPr>
              <a:t>pervegnono</a:t>
            </a:r>
            <a:r>
              <a:rPr lang="it-IT" sz="1000" b="0" dirty="0" smtClean="0">
                <a:latin typeface="Times New Roman" pitchFamily="18" charset="0"/>
                <a:cs typeface="Times New Roman" pitchFamily="18" charset="0"/>
              </a:rPr>
              <a:t> al cielo de la Luna, aprendo la </a:t>
            </a:r>
            <a:r>
              <a:rPr lang="it-IT" sz="1000" b="0" dirty="0" err="1" smtClean="0">
                <a:latin typeface="Times New Roman" pitchFamily="18" charset="0"/>
                <a:cs typeface="Times New Roman" pitchFamily="18" charset="0"/>
              </a:rPr>
              <a:t>veritade</a:t>
            </a:r>
            <a:r>
              <a:rPr lang="it-IT" sz="1000" b="0" dirty="0" smtClean="0">
                <a:latin typeface="Times New Roman" pitchFamily="18" charset="0"/>
                <a:cs typeface="Times New Roman" pitchFamily="18" charset="0"/>
              </a:rPr>
              <a:t> de l'ombra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ch'appare in essa; e qui comincia questa terza parte de la Commedia quanto al proprio dire.]</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 </a:t>
            </a:r>
            <a:r>
              <a:rPr lang="it-IT" sz="1000" dirty="0" smtClean="0"/>
              <a:t/>
            </a:r>
            <a:br>
              <a:rPr lang="it-IT" sz="1000" dirty="0" smtClean="0"/>
            </a:br>
            <a:r>
              <a:rPr lang="it-IT" sz="1000" dirty="0" smtClean="0"/>
              <a:t/>
            </a:r>
            <a:br>
              <a:rPr lang="it-IT" sz="1000" dirty="0" smtClean="0"/>
            </a:br>
            <a:r>
              <a:rPr lang="it-IT" sz="1000" dirty="0" smtClean="0"/>
              <a:t/>
            </a:r>
            <a:br>
              <a:rPr lang="it-IT" sz="1000" dirty="0" smtClean="0"/>
            </a:br>
            <a:r>
              <a:rPr lang="it-IT" sz="1000" dirty="0" smtClean="0">
                <a:latin typeface="Times New Roman" pitchFamily="18" charset="0"/>
                <a:cs typeface="Times New Roman" pitchFamily="18" charset="0"/>
              </a:rPr>
              <a:t/>
            </a:r>
            <a:br>
              <a:rPr lang="it-IT" sz="1000" dirty="0" smtClean="0">
                <a:latin typeface="Times New Roman" pitchFamily="18" charset="0"/>
                <a:cs typeface="Times New Roman" pitchFamily="18" charset="0"/>
              </a:rPr>
            </a:b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8" name="Rettangolo 7"/>
          <p:cNvSpPr/>
          <p:nvPr/>
        </p:nvSpPr>
        <p:spPr>
          <a:xfrm>
            <a:off x="1691680" y="6165304"/>
            <a:ext cx="5760640" cy="646331"/>
          </a:xfrm>
          <a:prstGeom prst="rect">
            <a:avLst/>
          </a:prstGeom>
        </p:spPr>
        <p:txBody>
          <a:bodyPr wrap="square">
            <a:spAutoFit/>
          </a:bodyPr>
          <a:lstStyle/>
          <a:p>
            <a:pPr algn="ctr"/>
            <a:r>
              <a:rPr lang="it-IT" sz="1200" dirty="0" err="1" smtClean="0">
                <a:latin typeface="Times New Roman" pitchFamily="18" charset="0"/>
                <a:cs typeface="Times New Roman" pitchFamily="18" charset="0"/>
              </a:rPr>
              <a:t>vv</a:t>
            </a:r>
            <a:r>
              <a:rPr lang="it-IT" sz="1200" dirty="0" smtClean="0">
                <a:latin typeface="Times New Roman" pitchFamily="18" charset="0"/>
                <a:cs typeface="Times New Roman" pitchFamily="18" charset="0"/>
              </a:rPr>
              <a:t>. 1 – 3</a:t>
            </a:r>
          </a:p>
          <a:p>
            <a:pPr algn="ctr"/>
            <a:r>
              <a:rPr lang="it-IT" sz="1200" i="1" dirty="0" smtClean="0">
                <a:latin typeface="Times New Roman" pitchFamily="18" charset="0"/>
                <a:cs typeface="Times New Roman" pitchFamily="18" charset="0"/>
              </a:rPr>
              <a:t>“O voi che siete in </a:t>
            </a:r>
            <a:r>
              <a:rPr lang="it-IT" sz="1200" i="1" dirty="0" err="1" smtClean="0">
                <a:latin typeface="Times New Roman" pitchFamily="18" charset="0"/>
                <a:cs typeface="Times New Roman" pitchFamily="18" charset="0"/>
              </a:rPr>
              <a:t>piccioletta</a:t>
            </a:r>
            <a:r>
              <a:rPr lang="it-IT" sz="1200" i="1" dirty="0" smtClean="0">
                <a:latin typeface="Times New Roman" pitchFamily="18" charset="0"/>
                <a:cs typeface="Times New Roman" pitchFamily="18" charset="0"/>
              </a:rPr>
              <a:t> barca</a:t>
            </a:r>
            <a:r>
              <a:rPr lang="it-IT" sz="1200" i="1" dirty="0" smtClean="0">
                <a:latin typeface="Times New Roman" pitchFamily="18" charset="0"/>
                <a:cs typeface="Times New Roman" pitchFamily="18" charset="0"/>
              </a:rPr>
              <a:t>, /  </a:t>
            </a:r>
            <a:r>
              <a:rPr lang="it-IT" sz="1200" i="1" dirty="0" smtClean="0">
                <a:latin typeface="Times New Roman" pitchFamily="18" charset="0"/>
                <a:cs typeface="Times New Roman" pitchFamily="18" charset="0"/>
              </a:rPr>
              <a:t>desiderosi d'ascoltar, </a:t>
            </a:r>
            <a:r>
              <a:rPr lang="it-IT" sz="1200" i="1" dirty="0" smtClean="0">
                <a:latin typeface="Times New Roman" pitchFamily="18" charset="0"/>
                <a:cs typeface="Times New Roman" pitchFamily="18" charset="0"/>
              </a:rPr>
              <a:t>seguiti /</a:t>
            </a:r>
            <a:endParaRPr lang="it-IT" sz="1200" i="1" dirty="0" smtClean="0">
              <a:latin typeface="Times New Roman" pitchFamily="18" charset="0"/>
              <a:cs typeface="Times New Roman" pitchFamily="18" charset="0"/>
            </a:endParaRPr>
          </a:p>
          <a:p>
            <a:pPr algn="ctr"/>
            <a:r>
              <a:rPr lang="it-IT" sz="1200" i="1" dirty="0" smtClean="0">
                <a:latin typeface="Times New Roman" pitchFamily="18" charset="0"/>
                <a:cs typeface="Times New Roman" pitchFamily="18" charset="0"/>
              </a:rPr>
              <a:t>dietro al mio legno che cantando varca”</a:t>
            </a:r>
            <a:endParaRPr lang="it-IT" sz="1200" i="1" dirty="0">
              <a:latin typeface="Times New Roman" pitchFamily="18" charset="0"/>
              <a:cs typeface="Times New Roman" pitchFamily="18" charset="0"/>
            </a:endParaRPr>
          </a:p>
        </p:txBody>
      </p:sp>
      <p:pic>
        <p:nvPicPr>
          <p:cNvPr id="2050" name="Picture 2" descr="H:\7. FOTOGRAFO opere divina commedia olio su tela fronte\3. PARADISO DA FOTO FOTOGRAFO OK 13.02.2021\02 c PARADISO.JPG"/>
          <p:cNvPicPr>
            <a:picLocks noGrp="1" noChangeAspect="1" noChangeArrowheads="1"/>
          </p:cNvPicPr>
          <p:nvPr>
            <p:ph type="pic" idx="1"/>
          </p:nvPr>
        </p:nvPicPr>
        <p:blipFill>
          <a:blip r:embed="rId2" cstate="print"/>
          <a:srcRect t="265" b="265"/>
          <a:stretch>
            <a:fillRect/>
          </a:stretch>
        </p:blipFill>
        <p:spPr bwMode="auto">
          <a:xfrm>
            <a:off x="1792288" y="692150"/>
            <a:ext cx="5486400" cy="5473700"/>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91680" y="5949280"/>
            <a:ext cx="5486400" cy="648072"/>
          </a:xfrm>
        </p:spPr>
        <p:txBody>
          <a:bodyPr>
            <a:normAutofit fontScale="70000" lnSpcReduction="20000"/>
          </a:bodyPr>
          <a:lstStyle/>
          <a:p>
            <a:pPr algn="ctr"/>
            <a:endParaRPr lang="it-IT" sz="4800" dirty="0">
              <a:latin typeface="Times New Roman" pitchFamily="18" charset="0"/>
              <a:cs typeface="Times New Roman" pitchFamily="18" charset="0"/>
            </a:endParaRPr>
          </a:p>
          <a:p>
            <a:pPr algn="ctr">
              <a:lnSpc>
                <a:spcPct val="20000"/>
              </a:lnSpc>
            </a:pPr>
            <a:r>
              <a:rPr lang="it-IT" sz="4800" dirty="0">
                <a:latin typeface="Times New Roman" pitchFamily="18" charset="0"/>
                <a:cs typeface="Times New Roman" pitchFamily="18" charset="0"/>
              </a:rPr>
              <a:t> </a:t>
            </a:r>
          </a:p>
          <a:p>
            <a:endParaRPr lang="it-IT" dirty="0"/>
          </a:p>
          <a:p>
            <a:pPr algn="ctr"/>
            <a:endParaRPr lang="it-IT" dirty="0"/>
          </a:p>
        </p:txBody>
      </p:sp>
      <p:sp>
        <p:nvSpPr>
          <p:cNvPr id="1025" name="Rectangle 1"/>
          <p:cNvSpPr>
            <a:spLocks noGrp="1" noChangeArrowheads="1"/>
          </p:cNvSpPr>
          <p:nvPr>
            <p:ph type="title"/>
          </p:nvPr>
        </p:nvSpPr>
        <p:spPr bwMode="auto">
          <a:xfrm>
            <a:off x="1763687" y="70789"/>
            <a:ext cx="5544617" cy="13542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Paradiso, Canto </a:t>
            </a:r>
            <a:r>
              <a:rPr lang="it-IT" sz="1200" dirty="0" err="1" smtClean="0">
                <a:latin typeface="Times New Roman" pitchFamily="18" charset="0"/>
                <a:cs typeface="Times New Roman" pitchFamily="18" charset="0"/>
              </a:rPr>
              <a:t>XX°</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[nel quale ancora suonano nel becco de l'Aquila certe parole per le quali apprende </a:t>
            </a:r>
            <a:r>
              <a:rPr lang="it-IT" sz="1000" b="0" dirty="0" smtClean="0">
                <a:latin typeface="Times New Roman" pitchFamily="18" charset="0"/>
                <a:cs typeface="Times New Roman" pitchFamily="18" charset="0"/>
              </a:rPr>
              <a:t>di conoscere </a:t>
            </a:r>
            <a:r>
              <a:rPr lang="it-IT" sz="1000" b="0" dirty="0" smtClean="0">
                <a:latin typeface="Times New Roman" pitchFamily="18" charset="0"/>
                <a:cs typeface="Times New Roman" pitchFamily="18" charset="0"/>
              </a:rPr>
              <a:t>alcuni di quelli </a:t>
            </a:r>
            <a:r>
              <a:rPr lang="it-IT" sz="1000" b="0" dirty="0" err="1" smtClean="0">
                <a:latin typeface="Times New Roman" pitchFamily="18" charset="0"/>
                <a:cs typeface="Times New Roman" pitchFamily="18" charset="0"/>
              </a:rPr>
              <a:t>spirti</a:t>
            </a:r>
            <a:r>
              <a:rPr lang="it-IT" sz="1000" b="0" dirty="0" smtClean="0">
                <a:latin typeface="Times New Roman" pitchFamily="18" charset="0"/>
                <a:cs typeface="Times New Roman" pitchFamily="18" charset="0"/>
              </a:rPr>
              <a:t> de li quali quella Aquila è composta.]</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 </a:t>
            </a:r>
            <a:r>
              <a:rPr lang="it-IT" sz="1000" dirty="0" smtClean="0"/>
              <a:t/>
            </a:r>
            <a:br>
              <a:rPr lang="it-IT" sz="1000" dirty="0" smtClean="0"/>
            </a:br>
            <a:r>
              <a:rPr lang="it-IT" sz="1000" dirty="0" smtClean="0"/>
              <a:t/>
            </a:r>
            <a:br>
              <a:rPr lang="it-IT" sz="1000" dirty="0" smtClean="0"/>
            </a:br>
            <a:r>
              <a:rPr lang="it-IT" sz="1000" dirty="0" smtClean="0"/>
              <a:t/>
            </a:r>
            <a:br>
              <a:rPr lang="it-IT" sz="1000" dirty="0" smtClean="0"/>
            </a:br>
            <a:r>
              <a:rPr lang="it-IT" sz="1000" dirty="0" smtClean="0">
                <a:latin typeface="Times New Roman" pitchFamily="18" charset="0"/>
                <a:cs typeface="Times New Roman" pitchFamily="18" charset="0"/>
              </a:rPr>
              <a:t/>
            </a:r>
            <a:br>
              <a:rPr lang="it-IT" sz="1000" dirty="0" smtClean="0">
                <a:latin typeface="Times New Roman" pitchFamily="18" charset="0"/>
                <a:cs typeface="Times New Roman" pitchFamily="18" charset="0"/>
              </a:rPr>
            </a:b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7" name="Rettangolo 6"/>
          <p:cNvSpPr/>
          <p:nvPr/>
        </p:nvSpPr>
        <p:spPr>
          <a:xfrm>
            <a:off x="1835696" y="6165304"/>
            <a:ext cx="5400600" cy="830997"/>
          </a:xfrm>
          <a:prstGeom prst="rect">
            <a:avLst/>
          </a:prstGeom>
        </p:spPr>
        <p:txBody>
          <a:bodyPr wrap="square">
            <a:spAutoFit/>
          </a:bodyPr>
          <a:lstStyle/>
          <a:p>
            <a:pPr algn="ctr"/>
            <a:r>
              <a:rPr lang="it-IT" sz="1200" dirty="0" err="1" smtClean="0">
                <a:latin typeface="Times New Roman" pitchFamily="18" charset="0"/>
                <a:cs typeface="Times New Roman" pitchFamily="18" charset="0"/>
              </a:rPr>
              <a:t>vv</a:t>
            </a:r>
            <a:r>
              <a:rPr lang="it-IT" sz="1200" dirty="0" smtClean="0">
                <a:latin typeface="Times New Roman" pitchFamily="18" charset="0"/>
                <a:cs typeface="Times New Roman" pitchFamily="18" charset="0"/>
              </a:rPr>
              <a:t>. 10 – 12</a:t>
            </a:r>
          </a:p>
          <a:p>
            <a:pPr algn="ctr"/>
            <a:r>
              <a:rPr lang="it-IT" sz="1200" i="1" dirty="0" smtClean="0">
                <a:latin typeface="Times New Roman" pitchFamily="18" charset="0"/>
                <a:cs typeface="Times New Roman" pitchFamily="18" charset="0"/>
              </a:rPr>
              <a:t>“però che tutte quelle vive luci</a:t>
            </a:r>
            <a:r>
              <a:rPr lang="it-IT" sz="1200" i="1" dirty="0" smtClean="0">
                <a:latin typeface="Times New Roman" pitchFamily="18" charset="0"/>
                <a:cs typeface="Times New Roman" pitchFamily="18" charset="0"/>
              </a:rPr>
              <a:t>, / vie </a:t>
            </a:r>
            <a:r>
              <a:rPr lang="it-IT" sz="1200" i="1" dirty="0" smtClean="0">
                <a:latin typeface="Times New Roman" pitchFamily="18" charset="0"/>
                <a:cs typeface="Times New Roman" pitchFamily="18" charset="0"/>
              </a:rPr>
              <a:t>più lucendo, </a:t>
            </a:r>
            <a:r>
              <a:rPr lang="it-IT" sz="1200" i="1" dirty="0" err="1" smtClean="0">
                <a:latin typeface="Times New Roman" pitchFamily="18" charset="0"/>
                <a:cs typeface="Times New Roman" pitchFamily="18" charset="0"/>
              </a:rPr>
              <a:t>cominciaron</a:t>
            </a:r>
            <a:r>
              <a:rPr lang="it-IT" sz="1200" i="1" dirty="0" smtClean="0">
                <a:latin typeface="Times New Roman" pitchFamily="18" charset="0"/>
                <a:cs typeface="Times New Roman" pitchFamily="18" charset="0"/>
              </a:rPr>
              <a:t> </a:t>
            </a:r>
            <a:r>
              <a:rPr lang="it-IT" sz="1200" i="1" dirty="0" smtClean="0">
                <a:latin typeface="Times New Roman" pitchFamily="18" charset="0"/>
                <a:cs typeface="Times New Roman" pitchFamily="18" charset="0"/>
              </a:rPr>
              <a:t>canti /</a:t>
            </a:r>
            <a:endParaRPr lang="it-IT" sz="1200" i="1" dirty="0" smtClean="0">
              <a:latin typeface="Times New Roman" pitchFamily="18" charset="0"/>
              <a:cs typeface="Times New Roman" pitchFamily="18" charset="0"/>
            </a:endParaRPr>
          </a:p>
          <a:p>
            <a:pPr algn="ctr"/>
            <a:r>
              <a:rPr lang="it-IT" sz="1200" i="1" dirty="0" smtClean="0">
                <a:latin typeface="Times New Roman" pitchFamily="18" charset="0"/>
                <a:cs typeface="Times New Roman" pitchFamily="18" charset="0"/>
              </a:rPr>
              <a:t>da mia memoria labili e </a:t>
            </a:r>
            <a:r>
              <a:rPr lang="it-IT" sz="1200" i="1" dirty="0" err="1" smtClean="0">
                <a:latin typeface="Times New Roman" pitchFamily="18" charset="0"/>
                <a:cs typeface="Times New Roman" pitchFamily="18" charset="0"/>
              </a:rPr>
              <a:t>caduci</a:t>
            </a:r>
            <a:r>
              <a:rPr lang="it-IT" sz="1200" i="1" dirty="0" smtClean="0">
                <a:latin typeface="Times New Roman" pitchFamily="18" charset="0"/>
                <a:cs typeface="Times New Roman" pitchFamily="18" charset="0"/>
              </a:rPr>
              <a:t>.”</a:t>
            </a:r>
          </a:p>
          <a:p>
            <a:pPr algn="ctr"/>
            <a:endParaRPr lang="it-IT" sz="1200" i="1" dirty="0">
              <a:latin typeface="Times New Roman" pitchFamily="18" charset="0"/>
              <a:cs typeface="Times New Roman" pitchFamily="18" charset="0"/>
            </a:endParaRPr>
          </a:p>
        </p:txBody>
      </p:sp>
      <p:pic>
        <p:nvPicPr>
          <p:cNvPr id="16386" name="Picture 2" descr="H:\7. FOTOGRAFO opere divina commedia olio su tela fronte\3. PARADISO DA FOTO FOTOGRAFO OK 13.02.2021\20 c PARADISO.JPG"/>
          <p:cNvPicPr>
            <a:picLocks noGrp="1" noChangeAspect="1" noChangeArrowheads="1"/>
          </p:cNvPicPr>
          <p:nvPr>
            <p:ph type="pic" idx="1"/>
          </p:nvPr>
        </p:nvPicPr>
        <p:blipFill>
          <a:blip r:embed="rId2" cstate="print"/>
          <a:srcRect t="693" b="693"/>
          <a:stretch>
            <a:fillRect/>
          </a:stretch>
        </p:blipFill>
        <p:spPr bwMode="auto">
          <a:xfrm>
            <a:off x="1792288" y="612775"/>
            <a:ext cx="5659437" cy="5553075"/>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91680" y="5949280"/>
            <a:ext cx="5486400" cy="648072"/>
          </a:xfrm>
        </p:spPr>
        <p:txBody>
          <a:bodyPr>
            <a:normAutofit fontScale="70000" lnSpcReduction="20000"/>
          </a:bodyPr>
          <a:lstStyle/>
          <a:p>
            <a:pPr algn="ctr"/>
            <a:endParaRPr lang="it-IT" sz="4800" dirty="0">
              <a:latin typeface="Times New Roman" pitchFamily="18" charset="0"/>
              <a:cs typeface="Times New Roman" pitchFamily="18" charset="0"/>
            </a:endParaRPr>
          </a:p>
          <a:p>
            <a:pPr algn="ctr">
              <a:lnSpc>
                <a:spcPct val="20000"/>
              </a:lnSpc>
            </a:pPr>
            <a:r>
              <a:rPr lang="it-IT" sz="4800" dirty="0">
                <a:latin typeface="Times New Roman" pitchFamily="18" charset="0"/>
                <a:cs typeface="Times New Roman" pitchFamily="18" charset="0"/>
              </a:rPr>
              <a:t> </a:t>
            </a:r>
          </a:p>
          <a:p>
            <a:endParaRPr lang="it-IT" dirty="0"/>
          </a:p>
          <a:p>
            <a:pPr algn="ctr"/>
            <a:endParaRPr lang="it-IT" dirty="0"/>
          </a:p>
        </p:txBody>
      </p:sp>
      <p:sp>
        <p:nvSpPr>
          <p:cNvPr id="13313" name="Rectangle 1"/>
          <p:cNvSpPr>
            <a:spLocks noGrp="1" noChangeArrowheads="1"/>
          </p:cNvSpPr>
          <p:nvPr>
            <p:ph type="title"/>
          </p:nvPr>
        </p:nvSpPr>
        <p:spPr bwMode="auto">
          <a:xfrm>
            <a:off x="1763688" y="83722"/>
            <a:ext cx="5688632"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200" b="1" i="0" u="none" strike="noStrike" cap="none" normalizeH="0" dirty="0" smtClean="0">
                <a:ln>
                  <a:noFill/>
                </a:ln>
                <a:solidFill>
                  <a:schemeClr val="tx1"/>
                </a:solidFill>
                <a:effectLst/>
                <a:latin typeface="Times New Roman" pitchFamily="18" charset="0"/>
                <a:ea typeface="Calibri" pitchFamily="34" charset="0"/>
                <a:cs typeface="Times New Roman" pitchFamily="18" charset="0"/>
              </a:rPr>
              <a:t>Paradiso, Canto </a:t>
            </a:r>
            <a:r>
              <a:rPr kumimoji="0" lang="it-IT" sz="1200" b="1" i="0" u="none" strike="noStrike" cap="none" normalizeH="0" dirty="0" err="1" smtClean="0">
                <a:ln>
                  <a:noFill/>
                </a:ln>
                <a:solidFill>
                  <a:schemeClr val="tx1"/>
                </a:solidFill>
                <a:effectLst/>
                <a:latin typeface="Times New Roman" pitchFamily="18" charset="0"/>
                <a:ea typeface="Calibri" pitchFamily="34" charset="0"/>
                <a:cs typeface="Times New Roman" pitchFamily="18" charset="0"/>
              </a:rPr>
              <a:t>XXI°</a:t>
            </a:r>
            <a:endParaRPr kumimoji="0" lang="it-IT" sz="1200" b="0" i="0" u="none" strike="noStrike" cap="none" normalizeH="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[nel quale si monta ne la stella di Saturno, che è il settimo </a:t>
            </a:r>
            <a:r>
              <a:rPr kumimoji="0" lang="it-IT" sz="1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pianeto</a:t>
            </a: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e qui comincia </a:t>
            </a: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la settima </a:t>
            </a: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parte, e come Pietro </a:t>
            </a:r>
            <a:r>
              <a:rPr kumimoji="0" lang="it-IT" sz="1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Dammiano</a:t>
            </a: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solve alcune questioni.]</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6" name="Rettangolo 5"/>
          <p:cNvSpPr/>
          <p:nvPr/>
        </p:nvSpPr>
        <p:spPr>
          <a:xfrm>
            <a:off x="1763688" y="6237312"/>
            <a:ext cx="5688632" cy="646331"/>
          </a:xfrm>
          <a:prstGeom prst="rect">
            <a:avLst/>
          </a:prstGeom>
        </p:spPr>
        <p:txBody>
          <a:bodyPr wrap="square">
            <a:spAutoFit/>
          </a:bodyPr>
          <a:lstStyle/>
          <a:p>
            <a:pPr algn="ctr"/>
            <a:r>
              <a:rPr lang="it-IT" sz="1200" dirty="0" err="1" smtClean="0">
                <a:latin typeface="Times New Roman" pitchFamily="18" charset="0"/>
                <a:cs typeface="Times New Roman" pitchFamily="18" charset="0"/>
              </a:rPr>
              <a:t>vv</a:t>
            </a:r>
            <a:r>
              <a:rPr lang="it-IT" sz="1200" dirty="0" smtClean="0">
                <a:latin typeface="Times New Roman" pitchFamily="18" charset="0"/>
                <a:cs typeface="Times New Roman" pitchFamily="18" charset="0"/>
              </a:rPr>
              <a:t>. 31 – 33 </a:t>
            </a:r>
          </a:p>
          <a:p>
            <a:pPr algn="ctr"/>
            <a:r>
              <a:rPr lang="it-IT" sz="1200" i="1" dirty="0" smtClean="0">
                <a:latin typeface="Times New Roman" pitchFamily="18" charset="0"/>
                <a:cs typeface="Times New Roman" pitchFamily="18" charset="0"/>
              </a:rPr>
              <a:t>“Vidi anche per li gradi scender </a:t>
            </a:r>
            <a:r>
              <a:rPr lang="it-IT" sz="1200" i="1" dirty="0" err="1" smtClean="0">
                <a:latin typeface="Times New Roman" pitchFamily="18" charset="0"/>
                <a:cs typeface="Times New Roman" pitchFamily="18" charset="0"/>
              </a:rPr>
              <a:t>giuso</a:t>
            </a:r>
            <a:r>
              <a:rPr lang="it-IT" sz="1200" i="1" dirty="0" smtClean="0">
                <a:latin typeface="Times New Roman" pitchFamily="18" charset="0"/>
                <a:cs typeface="Times New Roman" pitchFamily="18" charset="0"/>
              </a:rPr>
              <a:t> / tanti </a:t>
            </a:r>
            <a:r>
              <a:rPr lang="it-IT" sz="1200" i="1" dirty="0" smtClean="0">
                <a:latin typeface="Times New Roman" pitchFamily="18" charset="0"/>
                <a:cs typeface="Times New Roman" pitchFamily="18" charset="0"/>
              </a:rPr>
              <a:t>splendor, ch'io pensai ch'</a:t>
            </a:r>
            <a:r>
              <a:rPr lang="it-IT" sz="1200" i="1" dirty="0" err="1" smtClean="0">
                <a:latin typeface="Times New Roman" pitchFamily="18" charset="0"/>
                <a:cs typeface="Times New Roman" pitchFamily="18" charset="0"/>
              </a:rPr>
              <a:t>ogne</a:t>
            </a:r>
            <a:r>
              <a:rPr lang="it-IT" sz="1200" i="1" dirty="0" smtClean="0">
                <a:latin typeface="Times New Roman" pitchFamily="18" charset="0"/>
                <a:cs typeface="Times New Roman" pitchFamily="18" charset="0"/>
              </a:rPr>
              <a:t> </a:t>
            </a:r>
            <a:r>
              <a:rPr lang="it-IT" sz="1200" i="1" dirty="0" smtClean="0">
                <a:latin typeface="Times New Roman" pitchFamily="18" charset="0"/>
                <a:cs typeface="Times New Roman" pitchFamily="18" charset="0"/>
              </a:rPr>
              <a:t>lume /</a:t>
            </a:r>
            <a:endParaRPr lang="it-IT" sz="1200" i="1" dirty="0" smtClean="0">
              <a:latin typeface="Times New Roman" pitchFamily="18" charset="0"/>
              <a:cs typeface="Times New Roman" pitchFamily="18" charset="0"/>
            </a:endParaRPr>
          </a:p>
          <a:p>
            <a:pPr algn="ctr"/>
            <a:r>
              <a:rPr lang="it-IT" sz="1200" i="1" dirty="0" smtClean="0">
                <a:latin typeface="Times New Roman" pitchFamily="18" charset="0"/>
                <a:cs typeface="Times New Roman" pitchFamily="18" charset="0"/>
              </a:rPr>
              <a:t> che par nel ciel, quindi fosse diffuso.”</a:t>
            </a:r>
            <a:endParaRPr lang="it-IT" sz="1200" i="1" dirty="0">
              <a:latin typeface="Times New Roman" pitchFamily="18" charset="0"/>
              <a:cs typeface="Times New Roman" pitchFamily="18" charset="0"/>
            </a:endParaRPr>
          </a:p>
        </p:txBody>
      </p:sp>
      <p:pic>
        <p:nvPicPr>
          <p:cNvPr id="17410" name="Picture 2" descr="H:\7. FOTOGRAFO opere divina commedia olio su tela fronte\3. PARADISO DA FOTO FOTOGRAFO OK 13.02.2021\21 c PARADISO.JPG"/>
          <p:cNvPicPr>
            <a:picLocks noGrp="1" noChangeAspect="1" noChangeArrowheads="1"/>
          </p:cNvPicPr>
          <p:nvPr>
            <p:ph type="pic" idx="1"/>
          </p:nvPr>
        </p:nvPicPr>
        <p:blipFill>
          <a:blip r:embed="rId2" cstate="print"/>
          <a:srcRect t="1723" b="1723"/>
          <a:stretch>
            <a:fillRect/>
          </a:stretch>
        </p:blipFill>
        <p:spPr bwMode="auto">
          <a:xfrm>
            <a:off x="1692275" y="612775"/>
            <a:ext cx="5688013" cy="5553075"/>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763688" y="6165304"/>
            <a:ext cx="5472608" cy="864096"/>
          </a:xfrm>
        </p:spPr>
        <p:txBody>
          <a:bodyPr>
            <a:normAutofit fontScale="85000" lnSpcReduction="20000"/>
          </a:bodyPr>
          <a:lstStyle/>
          <a:p>
            <a:pPr marL="228600" indent="-228600" algn="ctr">
              <a:lnSpc>
                <a:spcPct val="120000"/>
              </a:lnSpc>
              <a:spcBef>
                <a:spcPts val="0"/>
              </a:spcBef>
              <a:buAutoNum type="alphaLcPeriod" startAt="48"/>
            </a:pPr>
            <a:r>
              <a:rPr lang="it-IT" i="1" dirty="0" smtClean="0">
                <a:latin typeface="Times New Roman" pitchFamily="18" charset="0"/>
                <a:cs typeface="Times New Roman" pitchFamily="18" charset="0"/>
              </a:rPr>
              <a:t>133 – 135 </a:t>
            </a:r>
          </a:p>
          <a:p>
            <a:pPr algn="ctr">
              <a:lnSpc>
                <a:spcPct val="120000"/>
              </a:lnSpc>
              <a:spcBef>
                <a:spcPts val="0"/>
              </a:spcBef>
            </a:pPr>
            <a:r>
              <a:rPr lang="it-IT" i="1" dirty="0" smtClean="0">
                <a:latin typeface="Times New Roman" pitchFamily="18" charset="0"/>
                <a:cs typeface="Times New Roman" pitchFamily="18" charset="0"/>
              </a:rPr>
              <a:t>“Col viso ritornai per tutte </a:t>
            </a:r>
            <a:r>
              <a:rPr lang="it-IT" i="1" dirty="0" smtClean="0">
                <a:latin typeface="Times New Roman" pitchFamily="18" charset="0"/>
                <a:cs typeface="Times New Roman" pitchFamily="18" charset="0"/>
              </a:rPr>
              <a:t>quante / le </a:t>
            </a:r>
            <a:r>
              <a:rPr lang="it-IT" i="1" dirty="0" smtClean="0">
                <a:latin typeface="Times New Roman" pitchFamily="18" charset="0"/>
                <a:cs typeface="Times New Roman" pitchFamily="18" charset="0"/>
              </a:rPr>
              <a:t>sette spere, e vidi questo </a:t>
            </a:r>
            <a:r>
              <a:rPr lang="it-IT" i="1" dirty="0" smtClean="0">
                <a:latin typeface="Times New Roman" pitchFamily="18" charset="0"/>
                <a:cs typeface="Times New Roman" pitchFamily="18" charset="0"/>
              </a:rPr>
              <a:t>globo /</a:t>
            </a:r>
            <a:endParaRPr lang="it-IT" i="1" dirty="0" smtClean="0">
              <a:latin typeface="Times New Roman" pitchFamily="18" charset="0"/>
              <a:cs typeface="Times New Roman" pitchFamily="18" charset="0"/>
            </a:endParaRPr>
          </a:p>
          <a:p>
            <a:pPr algn="ctr">
              <a:lnSpc>
                <a:spcPct val="120000"/>
              </a:lnSpc>
              <a:spcBef>
                <a:spcPts val="0"/>
              </a:spcBef>
            </a:pPr>
            <a:r>
              <a:rPr lang="it-IT" i="1" dirty="0" smtClean="0">
                <a:latin typeface="Times New Roman" pitchFamily="18" charset="0"/>
                <a:cs typeface="Times New Roman" pitchFamily="18" charset="0"/>
              </a:rPr>
              <a:t>tal, ch'io sorrisi del suo </a:t>
            </a:r>
            <a:r>
              <a:rPr lang="it-IT" i="1" dirty="0" err="1" smtClean="0">
                <a:latin typeface="Times New Roman" pitchFamily="18" charset="0"/>
                <a:cs typeface="Times New Roman" pitchFamily="18" charset="0"/>
              </a:rPr>
              <a:t>vil</a:t>
            </a:r>
            <a:r>
              <a:rPr lang="it-IT" i="1" dirty="0" smtClean="0">
                <a:latin typeface="Times New Roman" pitchFamily="18" charset="0"/>
                <a:cs typeface="Times New Roman" pitchFamily="18" charset="0"/>
              </a:rPr>
              <a:t> sembiante;”</a:t>
            </a:r>
          </a:p>
          <a:p>
            <a:pPr algn="ctr">
              <a:lnSpc>
                <a:spcPct val="20000"/>
              </a:lnSpc>
            </a:pPr>
            <a:r>
              <a:rPr lang="it-IT" sz="4800" dirty="0" smtClean="0">
                <a:latin typeface="Times New Roman" pitchFamily="18" charset="0"/>
                <a:cs typeface="Times New Roman" pitchFamily="18" charset="0"/>
              </a:rPr>
              <a:t> </a:t>
            </a:r>
          </a:p>
          <a:p>
            <a:endParaRPr lang="it-IT" dirty="0" smtClean="0"/>
          </a:p>
          <a:p>
            <a:pPr algn="ctr"/>
            <a:endParaRPr lang="it-IT" dirty="0"/>
          </a:p>
        </p:txBody>
      </p:sp>
      <p:sp>
        <p:nvSpPr>
          <p:cNvPr id="1025" name="Rectangle 1"/>
          <p:cNvSpPr>
            <a:spLocks noGrp="1" noChangeArrowheads="1"/>
          </p:cNvSpPr>
          <p:nvPr>
            <p:ph type="title"/>
          </p:nvPr>
        </p:nvSpPr>
        <p:spPr bwMode="auto">
          <a:xfrm>
            <a:off x="1619672" y="24450"/>
            <a:ext cx="5760641" cy="8925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Paradiso, Canto </a:t>
            </a:r>
            <a:r>
              <a:rPr lang="it-IT" sz="1200" dirty="0" err="1" smtClean="0">
                <a:latin typeface="Times New Roman" pitchFamily="18" charset="0"/>
                <a:cs typeface="Times New Roman" pitchFamily="18" charset="0"/>
              </a:rPr>
              <a:t>XXII°</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[nel quale si tratta di quelli medesimi che nel precedente capitolo, qui sotto il titolo di Santo </a:t>
            </a:r>
            <a:r>
              <a:rPr lang="it-IT" sz="1000" b="0" dirty="0" err="1" smtClean="0">
                <a:latin typeface="Times New Roman" pitchFamily="18" charset="0"/>
                <a:cs typeface="Times New Roman" pitchFamily="18" charset="0"/>
              </a:rPr>
              <a:t>Maccario</a:t>
            </a:r>
            <a:r>
              <a:rPr lang="it-IT" sz="1000" b="0" dirty="0" smtClean="0">
                <a:latin typeface="Times New Roman" pitchFamily="18" charset="0"/>
                <a:cs typeface="Times New Roman" pitchFamily="18" charset="0"/>
              </a:rPr>
              <a:t>  e di Santo </a:t>
            </a:r>
            <a:r>
              <a:rPr lang="it-IT" sz="1000" b="0" dirty="0" err="1" smtClean="0">
                <a:latin typeface="Times New Roman" pitchFamily="18" charset="0"/>
                <a:cs typeface="Times New Roman" pitchFamily="18" charset="0"/>
              </a:rPr>
              <a:t>Romoaldo</a:t>
            </a:r>
            <a:r>
              <a:rPr lang="it-IT" sz="1000" b="0" dirty="0" smtClean="0">
                <a:latin typeface="Times New Roman" pitchFamily="18" charset="0"/>
                <a:cs typeface="Times New Roman" pitchFamily="18" charset="0"/>
              </a:rPr>
              <a:t>; e infine </a:t>
            </a:r>
            <a:r>
              <a:rPr lang="it-IT" sz="1000" b="0" dirty="0" err="1" smtClean="0">
                <a:latin typeface="Times New Roman" pitchFamily="18" charset="0"/>
                <a:cs typeface="Times New Roman" pitchFamily="18" charset="0"/>
              </a:rPr>
              <a:t>dispitta</a:t>
            </a:r>
            <a:r>
              <a:rPr lang="it-IT" sz="1000" b="0" dirty="0" smtClean="0">
                <a:latin typeface="Times New Roman" pitchFamily="18" charset="0"/>
                <a:cs typeface="Times New Roman" pitchFamily="18" charset="0"/>
              </a:rPr>
              <a:t> il mondo e la sua </a:t>
            </a:r>
            <a:r>
              <a:rPr lang="it-IT" sz="1000" b="0" dirty="0" err="1" smtClean="0">
                <a:latin typeface="Times New Roman" pitchFamily="18" charset="0"/>
                <a:cs typeface="Times New Roman" pitchFamily="18" charset="0"/>
              </a:rPr>
              <a:t>picciolezza</a:t>
            </a:r>
            <a:r>
              <a:rPr lang="it-IT" sz="1000" b="0" dirty="0" smtClean="0">
                <a:latin typeface="Times New Roman" pitchFamily="18" charset="0"/>
                <a:cs typeface="Times New Roman" pitchFamily="18" charset="0"/>
              </a:rPr>
              <a:t> e le cose mondane, ripetendo e mostrando tutti li pianeti per li quali è </a:t>
            </a:r>
            <a:r>
              <a:rPr lang="it-IT" sz="1000" b="0" dirty="0" err="1" smtClean="0">
                <a:latin typeface="Times New Roman" pitchFamily="18" charset="0"/>
                <a:cs typeface="Times New Roman" pitchFamily="18" charset="0"/>
              </a:rPr>
              <a:t>intrato</a:t>
            </a:r>
            <a:r>
              <a:rPr lang="it-IT" sz="1000" b="0" dirty="0" smtClean="0">
                <a:latin typeface="Times New Roman" pitchFamily="18" charset="0"/>
                <a:cs typeface="Times New Roman" pitchFamily="18" charset="0"/>
              </a:rPr>
              <a:t>; ed entra con Beatrice nel segno d'i Gemini; e qui prende l'ottava parte di questa terza cantica.]</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6" name="Rettangolo 5"/>
          <p:cNvSpPr/>
          <p:nvPr/>
        </p:nvSpPr>
        <p:spPr>
          <a:xfrm flipV="1">
            <a:off x="4499992" y="3336666"/>
            <a:ext cx="45719" cy="369332"/>
          </a:xfrm>
          <a:prstGeom prst="rect">
            <a:avLst/>
          </a:prstGeom>
        </p:spPr>
        <p:txBody>
          <a:bodyPr wrap="square">
            <a:spAutoFit/>
          </a:bodyPr>
          <a:lstStyle/>
          <a:p>
            <a:endParaRPr lang="it-IT" dirty="0"/>
          </a:p>
        </p:txBody>
      </p:sp>
      <p:sp>
        <p:nvSpPr>
          <p:cNvPr id="7" name="Rettangolo 6"/>
          <p:cNvSpPr/>
          <p:nvPr/>
        </p:nvSpPr>
        <p:spPr>
          <a:xfrm flipV="1">
            <a:off x="4663437" y="2924944"/>
            <a:ext cx="52578" cy="366004"/>
          </a:xfrm>
          <a:prstGeom prst="rect">
            <a:avLst/>
          </a:prstGeom>
        </p:spPr>
        <p:txBody>
          <a:bodyPr wrap="square">
            <a:spAutoFit/>
          </a:bodyPr>
          <a:lstStyle/>
          <a:p>
            <a:endParaRPr lang="it-IT" dirty="0"/>
          </a:p>
        </p:txBody>
      </p:sp>
      <p:pic>
        <p:nvPicPr>
          <p:cNvPr id="18434" name="Picture 2" descr="H:\7. FOTOGRAFO opere divina commedia olio su tela fronte\3. PARADISO DA FOTO FOTOGRAFO OK 13.02.2021\22 c PARADISO.JPG"/>
          <p:cNvPicPr>
            <a:picLocks noGrp="1" noChangeAspect="1" noChangeArrowheads="1"/>
          </p:cNvPicPr>
          <p:nvPr>
            <p:ph type="pic" idx="1"/>
          </p:nvPr>
        </p:nvPicPr>
        <p:blipFill>
          <a:blip r:embed="rId2" cstate="print"/>
          <a:srcRect t="1951" b="1951"/>
          <a:stretch>
            <a:fillRect/>
          </a:stretch>
        </p:blipFill>
        <p:spPr bwMode="auto">
          <a:xfrm>
            <a:off x="1763713" y="908050"/>
            <a:ext cx="5557837" cy="5329238"/>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91680" y="5661248"/>
            <a:ext cx="5486400" cy="936104"/>
          </a:xfrm>
        </p:spPr>
        <p:txBody>
          <a:bodyPr>
            <a:normAutofit fontScale="92500" lnSpcReduction="10000"/>
          </a:bodyPr>
          <a:lstStyle/>
          <a:p>
            <a:pPr algn="ctr"/>
            <a:endParaRPr lang="it-IT" sz="4800" dirty="0">
              <a:latin typeface="Times New Roman" pitchFamily="18" charset="0"/>
              <a:cs typeface="Times New Roman" pitchFamily="18" charset="0"/>
            </a:endParaRPr>
          </a:p>
          <a:p>
            <a:pPr algn="ctr">
              <a:lnSpc>
                <a:spcPct val="20000"/>
              </a:lnSpc>
            </a:pPr>
            <a:r>
              <a:rPr lang="it-IT" sz="4800" dirty="0">
                <a:latin typeface="Times New Roman" pitchFamily="18" charset="0"/>
                <a:cs typeface="Times New Roman" pitchFamily="18" charset="0"/>
              </a:rPr>
              <a:t> </a:t>
            </a:r>
          </a:p>
          <a:p>
            <a:endParaRPr lang="it-IT" dirty="0"/>
          </a:p>
          <a:p>
            <a:pPr algn="ctr"/>
            <a:endParaRPr lang="it-IT" dirty="0"/>
          </a:p>
        </p:txBody>
      </p:sp>
      <p:sp>
        <p:nvSpPr>
          <p:cNvPr id="1025" name="Rectangle 1"/>
          <p:cNvSpPr>
            <a:spLocks noGrp="1" noChangeArrowheads="1"/>
          </p:cNvSpPr>
          <p:nvPr>
            <p:ph type="title"/>
          </p:nvPr>
        </p:nvSpPr>
        <p:spPr bwMode="auto">
          <a:xfrm>
            <a:off x="1763687" y="77651"/>
            <a:ext cx="5544617"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Paradiso, Canto </a:t>
            </a:r>
            <a:r>
              <a:rPr lang="it-IT" sz="1200" dirty="0" err="1" smtClean="0">
                <a:latin typeface="Times New Roman" pitchFamily="18" charset="0"/>
                <a:cs typeface="Times New Roman" pitchFamily="18" charset="0"/>
              </a:rPr>
              <a:t>XXIII°</a:t>
            </a:r>
            <a:r>
              <a:rPr lang="it-IT" sz="1000" dirty="0" smtClean="0">
                <a:latin typeface="Times New Roman" pitchFamily="18" charset="0"/>
                <a:cs typeface="Times New Roman" pitchFamily="18" charset="0"/>
              </a:rPr>
              <a:t/>
            </a:r>
            <a:br>
              <a:rPr lang="it-IT" sz="100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[ove si tratta come l'</a:t>
            </a:r>
            <a:r>
              <a:rPr lang="it-IT" sz="1000" b="0" dirty="0" err="1" smtClean="0">
                <a:latin typeface="Times New Roman" pitchFamily="18" charset="0"/>
                <a:cs typeface="Times New Roman" pitchFamily="18" charset="0"/>
              </a:rPr>
              <a:t>auttore</a:t>
            </a:r>
            <a:r>
              <a:rPr lang="it-IT" sz="1000" b="0" dirty="0" smtClean="0">
                <a:latin typeface="Times New Roman" pitchFamily="18" charset="0"/>
                <a:cs typeface="Times New Roman" pitchFamily="18" charset="0"/>
              </a:rPr>
              <a:t> vide la Beata </a:t>
            </a:r>
            <a:r>
              <a:rPr lang="it-IT" sz="1000" b="0" dirty="0" err="1" smtClean="0">
                <a:latin typeface="Times New Roman" pitchFamily="18" charset="0"/>
                <a:cs typeface="Times New Roman" pitchFamily="18" charset="0"/>
              </a:rPr>
              <a:t>Virgine</a:t>
            </a:r>
            <a:r>
              <a:rPr lang="it-IT" sz="1000" b="0" dirty="0" smtClean="0">
                <a:latin typeface="Times New Roman" pitchFamily="18" charset="0"/>
                <a:cs typeface="Times New Roman" pitchFamily="18" charset="0"/>
              </a:rPr>
              <a:t> Maria e li abitatori de la celestiale corte, e la quale </a:t>
            </a:r>
            <a:br>
              <a:rPr lang="it-IT" sz="1000" b="0" dirty="0" smtClean="0">
                <a:latin typeface="Times New Roman" pitchFamily="18" charset="0"/>
                <a:cs typeface="Times New Roman" pitchFamily="18" charset="0"/>
              </a:rPr>
            </a:br>
            <a:r>
              <a:rPr lang="it-IT" sz="1000" b="0" dirty="0" err="1" smtClean="0">
                <a:latin typeface="Times New Roman" pitchFamily="18" charset="0"/>
                <a:cs typeface="Times New Roman" pitchFamily="18" charset="0"/>
              </a:rPr>
              <a:t>mirabilemente</a:t>
            </a:r>
            <a:r>
              <a:rPr lang="it-IT" sz="1000" b="0" dirty="0" smtClean="0">
                <a:latin typeface="Times New Roman" pitchFamily="18" charset="0"/>
                <a:cs typeface="Times New Roman" pitchFamily="18" charset="0"/>
              </a:rPr>
              <a:t> favella in questo canto; e qui si prende la nona parte di questa terza cantica</a:t>
            </a:r>
            <a:r>
              <a:rPr lang="it-IT" sz="1000" b="0" dirty="0" smtClean="0">
                <a:latin typeface="Times New Roman" pitchFamily="18" charset="0"/>
                <a:cs typeface="Times New Roman" pitchFamily="18" charset="0"/>
              </a:rPr>
              <a:t>.]</a:t>
            </a:r>
            <a:r>
              <a:rPr lang="it-IT" sz="1000" dirty="0" smtClean="0">
                <a:latin typeface="Times New Roman" pitchFamily="18" charset="0"/>
                <a:cs typeface="Times New Roman" pitchFamily="18" charset="0"/>
              </a:rPr>
              <a:t/>
            </a:r>
            <a:br>
              <a:rPr lang="it-IT" sz="1000" dirty="0" smtClean="0">
                <a:latin typeface="Times New Roman" pitchFamily="18" charset="0"/>
                <a:cs typeface="Times New Roman" pitchFamily="18" charset="0"/>
              </a:rPr>
            </a:b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7" name="Rettangolo 6"/>
          <p:cNvSpPr/>
          <p:nvPr/>
        </p:nvSpPr>
        <p:spPr>
          <a:xfrm>
            <a:off x="1763688" y="6165304"/>
            <a:ext cx="5544616" cy="830997"/>
          </a:xfrm>
          <a:prstGeom prst="rect">
            <a:avLst/>
          </a:prstGeom>
        </p:spPr>
        <p:txBody>
          <a:bodyPr wrap="square">
            <a:spAutoFit/>
          </a:bodyPr>
          <a:lstStyle/>
          <a:p>
            <a:pPr marL="228600" indent="-228600" algn="ctr"/>
            <a:r>
              <a:rPr lang="it-IT" sz="1200" dirty="0" err="1" smtClean="0">
                <a:latin typeface="Times New Roman" pitchFamily="18" charset="0"/>
                <a:cs typeface="Times New Roman" pitchFamily="18" charset="0"/>
              </a:rPr>
              <a:t>vv</a:t>
            </a:r>
            <a:r>
              <a:rPr lang="it-IT" sz="1200" dirty="0" smtClean="0">
                <a:latin typeface="Times New Roman" pitchFamily="18" charset="0"/>
                <a:cs typeface="Times New Roman" pitchFamily="18" charset="0"/>
              </a:rPr>
              <a:t> 70 – 72  </a:t>
            </a:r>
            <a:endParaRPr lang="it-IT" sz="1200" u="sng" dirty="0" smtClean="0">
              <a:latin typeface="Times New Roman" pitchFamily="18" charset="0"/>
              <a:cs typeface="Times New Roman" pitchFamily="18" charset="0"/>
            </a:endParaRPr>
          </a:p>
          <a:p>
            <a:pPr algn="ctr"/>
            <a:r>
              <a:rPr lang="it-IT" sz="1200" i="1" dirty="0" smtClean="0">
                <a:latin typeface="Times New Roman" pitchFamily="18" charset="0"/>
                <a:cs typeface="Times New Roman" pitchFamily="18" charset="0"/>
              </a:rPr>
              <a:t>“«Perché la faccia mia sì t'innamora</a:t>
            </a:r>
            <a:r>
              <a:rPr lang="it-IT" sz="1200" i="1" dirty="0" smtClean="0">
                <a:latin typeface="Times New Roman" pitchFamily="18" charset="0"/>
                <a:cs typeface="Times New Roman" pitchFamily="18" charset="0"/>
              </a:rPr>
              <a:t>, / che </a:t>
            </a:r>
            <a:r>
              <a:rPr lang="it-IT" sz="1200" i="1" dirty="0" smtClean="0">
                <a:latin typeface="Times New Roman" pitchFamily="18" charset="0"/>
                <a:cs typeface="Times New Roman" pitchFamily="18" charset="0"/>
              </a:rPr>
              <a:t>tu non ti rivolgi al bel </a:t>
            </a:r>
            <a:r>
              <a:rPr lang="it-IT" sz="1200" i="1" dirty="0" smtClean="0">
                <a:latin typeface="Times New Roman" pitchFamily="18" charset="0"/>
                <a:cs typeface="Times New Roman" pitchFamily="18" charset="0"/>
              </a:rPr>
              <a:t>giardino /</a:t>
            </a:r>
            <a:endParaRPr lang="it-IT" sz="1200" i="1" dirty="0" smtClean="0">
              <a:latin typeface="Times New Roman" pitchFamily="18" charset="0"/>
              <a:cs typeface="Times New Roman" pitchFamily="18" charset="0"/>
            </a:endParaRPr>
          </a:p>
          <a:p>
            <a:pPr algn="ctr"/>
            <a:r>
              <a:rPr lang="it-IT" sz="1200" i="1" dirty="0" smtClean="0">
                <a:latin typeface="Times New Roman" pitchFamily="18" charset="0"/>
                <a:cs typeface="Times New Roman" pitchFamily="18" charset="0"/>
              </a:rPr>
              <a:t>che sotto i raggi di Cristo s'infiora? …”</a:t>
            </a:r>
          </a:p>
          <a:p>
            <a:pPr algn="ctr"/>
            <a:endParaRPr lang="it-IT" sz="1200" i="1" dirty="0">
              <a:latin typeface="Times New Roman" pitchFamily="18" charset="0"/>
              <a:cs typeface="Times New Roman" pitchFamily="18" charset="0"/>
            </a:endParaRPr>
          </a:p>
        </p:txBody>
      </p:sp>
      <p:pic>
        <p:nvPicPr>
          <p:cNvPr id="19458" name="Picture 2" descr="H:\7. FOTOGRAFO opere divina commedia olio su tela fronte\3. PARADISO DA FOTO FOTOGRAFO OK 13.02.2021\23 c PARADISO.JPG"/>
          <p:cNvPicPr>
            <a:picLocks noGrp="1" noChangeAspect="1" noChangeArrowheads="1"/>
          </p:cNvPicPr>
          <p:nvPr>
            <p:ph type="pic" idx="1"/>
          </p:nvPr>
        </p:nvPicPr>
        <p:blipFill>
          <a:blip r:embed="rId2" cstate="print"/>
          <a:srcRect t="1703" b="1703"/>
          <a:stretch>
            <a:fillRect/>
          </a:stretch>
        </p:blipFill>
        <p:spPr bwMode="auto">
          <a:xfrm>
            <a:off x="1763713" y="692695"/>
            <a:ext cx="5616575" cy="5400129"/>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1763688" y="13840"/>
            <a:ext cx="5688631"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CANTO XXIV</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[dove si tratta de la nona e ultima parte di questa ultima cantica; ne la quale </a:t>
            </a:r>
            <a:r>
              <a:rPr lang="it-IT" sz="1000" b="0" dirty="0" smtClean="0">
                <a:latin typeface="Times New Roman" pitchFamily="18" charset="0"/>
                <a:cs typeface="Times New Roman" pitchFamily="18" charset="0"/>
              </a:rPr>
              <a:t>san Pietro </a:t>
            </a:r>
            <a:r>
              <a:rPr lang="it-IT" sz="1000" b="0" dirty="0" smtClean="0">
                <a:latin typeface="Times New Roman" pitchFamily="18" charset="0"/>
                <a:cs typeface="Times New Roman" pitchFamily="18" charset="0"/>
              </a:rPr>
              <a:t>Appostolo a </a:t>
            </a:r>
            <a:r>
              <a:rPr lang="it-IT" sz="1000" b="0" dirty="0" err="1" smtClean="0">
                <a:latin typeface="Times New Roman" pitchFamily="18" charset="0"/>
                <a:cs typeface="Times New Roman" pitchFamily="18" charset="0"/>
              </a:rPr>
              <a:t>priego</a:t>
            </a:r>
            <a:r>
              <a:rPr lang="it-IT" sz="1000" b="0" dirty="0" smtClean="0">
                <a:latin typeface="Times New Roman" pitchFamily="18" charset="0"/>
                <a:cs typeface="Times New Roman" pitchFamily="18" charset="0"/>
              </a:rPr>
              <a:t> di Beatrice </a:t>
            </a:r>
            <a:r>
              <a:rPr lang="it-IT" sz="1000" b="0" dirty="0" err="1" smtClean="0">
                <a:latin typeface="Times New Roman" pitchFamily="18" charset="0"/>
                <a:cs typeface="Times New Roman" pitchFamily="18" charset="0"/>
              </a:rPr>
              <a:t>essamina</a:t>
            </a:r>
            <a:r>
              <a:rPr lang="it-IT" sz="1000" b="0" dirty="0" smtClean="0">
                <a:latin typeface="Times New Roman" pitchFamily="18" charset="0"/>
                <a:cs typeface="Times New Roman" pitchFamily="18" charset="0"/>
              </a:rPr>
              <a:t> l'</a:t>
            </a:r>
            <a:r>
              <a:rPr lang="it-IT" sz="1000" b="0" dirty="0" err="1" smtClean="0">
                <a:latin typeface="Times New Roman" pitchFamily="18" charset="0"/>
                <a:cs typeface="Times New Roman" pitchFamily="18" charset="0"/>
              </a:rPr>
              <a:t>auttore</a:t>
            </a:r>
            <a:r>
              <a:rPr lang="it-IT" sz="1000" b="0" dirty="0" smtClean="0">
                <a:latin typeface="Times New Roman" pitchFamily="18" charset="0"/>
                <a:cs typeface="Times New Roman" pitchFamily="18" charset="0"/>
              </a:rPr>
              <a:t> sopra la fede cattolica</a:t>
            </a:r>
            <a:r>
              <a:rPr lang="it-IT" sz="1000" b="0" dirty="0" smtClean="0">
                <a:latin typeface="Times New Roman" pitchFamily="18" charset="0"/>
                <a:cs typeface="Times New Roman" pitchFamily="18" charset="0"/>
              </a:rPr>
              <a:t>.]</a:t>
            </a:r>
            <a:r>
              <a:rPr lang="it-IT" sz="1000" dirty="0" smtClean="0">
                <a:latin typeface="Times New Roman" pitchFamily="18" charset="0"/>
                <a:cs typeface="Times New Roman" pitchFamily="18" charset="0"/>
              </a:rPr>
              <a:t/>
            </a:r>
            <a:br>
              <a:rPr lang="it-IT" sz="1000" dirty="0" smtClean="0">
                <a:latin typeface="Times New Roman" pitchFamily="18" charset="0"/>
                <a:cs typeface="Times New Roman" pitchFamily="18" charset="0"/>
              </a:rPr>
            </a:b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1026" name="Rectangle 2"/>
          <p:cNvSpPr>
            <a:spLocks noGrp="1" noChangeArrowheads="1"/>
          </p:cNvSpPr>
          <p:nvPr>
            <p:ph type="body" sz="half" idx="2"/>
          </p:nvPr>
        </p:nvSpPr>
        <p:spPr bwMode="auto">
          <a:xfrm>
            <a:off x="1763688" y="6168336"/>
            <a:ext cx="5688632"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2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vv</a:t>
            </a:r>
            <a:r>
              <a:rPr kumimoji="0" lang="it-IT"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10 – 12</a:t>
            </a:r>
            <a:endParaRPr kumimoji="0" lang="it-IT"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“Così Beatrice; e quelle anime </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liete /  si </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fero spere sopra fissi poli</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it-IT" sz="1200" b="0" i="1"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2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fiammando</a:t>
            </a:r>
            <a:r>
              <a:rPr kumimoji="0" lang="it-IT" sz="12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volte, a guisa di comete.” </a:t>
            </a:r>
            <a:endParaRPr kumimoji="0" lang="it-IT" sz="1200" b="0" i="1"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it-IT" sz="12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20483" name="Picture 3" descr="H:\7. FOTOGRAFO opere divina commedia olio su tela fronte\3. PARADISO DA FOTO FOTOGRAFO OK 13.02.2021\24 c PARADISO.JPG"/>
          <p:cNvPicPr>
            <a:picLocks noGrp="1" noChangeAspect="1" noChangeArrowheads="1"/>
          </p:cNvPicPr>
          <p:nvPr>
            <p:ph type="pic" idx="1"/>
          </p:nvPr>
        </p:nvPicPr>
        <p:blipFill>
          <a:blip r:embed="rId2" cstate="print"/>
          <a:srcRect l="279" r="279"/>
          <a:stretch>
            <a:fillRect/>
          </a:stretch>
        </p:blipFill>
        <p:spPr bwMode="auto">
          <a:xfrm>
            <a:off x="1792288" y="612775"/>
            <a:ext cx="5516562" cy="5553075"/>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1619672" y="150526"/>
            <a:ext cx="5976663"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Paradiso, Canto </a:t>
            </a:r>
            <a:r>
              <a:rPr lang="it-IT" sz="1200" dirty="0" err="1" smtClean="0">
                <a:latin typeface="Times New Roman" pitchFamily="18" charset="0"/>
                <a:cs typeface="Times New Roman" pitchFamily="18" charset="0"/>
              </a:rPr>
              <a:t>XXV°</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[che tratta come l'</a:t>
            </a:r>
            <a:r>
              <a:rPr lang="it-IT" sz="1000" b="0" dirty="0" err="1" smtClean="0">
                <a:latin typeface="Times New Roman" pitchFamily="18" charset="0"/>
                <a:cs typeface="Times New Roman" pitchFamily="18" charset="0"/>
              </a:rPr>
              <a:t>auttore</a:t>
            </a:r>
            <a:r>
              <a:rPr lang="it-IT" sz="1000" b="0" dirty="0" smtClean="0">
                <a:latin typeface="Times New Roman" pitchFamily="18" charset="0"/>
                <a:cs typeface="Times New Roman" pitchFamily="18" charset="0"/>
              </a:rPr>
              <a:t> parla con Beatrice e con santo </a:t>
            </a:r>
            <a:r>
              <a:rPr lang="it-IT" sz="1000" b="0" dirty="0" err="1" smtClean="0">
                <a:latin typeface="Times New Roman" pitchFamily="18" charset="0"/>
                <a:cs typeface="Times New Roman" pitchFamily="18" charset="0"/>
              </a:rPr>
              <a:t>Iacopo</a:t>
            </a:r>
            <a:r>
              <a:rPr lang="it-IT" sz="1000" b="0" dirty="0" smtClean="0">
                <a:latin typeface="Times New Roman" pitchFamily="18" charset="0"/>
                <a:cs typeface="Times New Roman" pitchFamily="18" charset="0"/>
              </a:rPr>
              <a:t> </a:t>
            </a:r>
            <a:r>
              <a:rPr lang="it-IT" sz="1000" b="0" dirty="0" smtClean="0">
                <a:latin typeface="Times New Roman" pitchFamily="18" charset="0"/>
                <a:cs typeface="Times New Roman" pitchFamily="18" charset="0"/>
              </a:rPr>
              <a:t>Maggiore sopra </a:t>
            </a:r>
            <a:r>
              <a:rPr lang="it-IT" sz="1000" b="0" dirty="0" smtClean="0">
                <a:latin typeface="Times New Roman" pitchFamily="18" charset="0"/>
                <a:cs typeface="Times New Roman" pitchFamily="18" charset="0"/>
              </a:rPr>
              <a:t>certe questioni de le quali santo </a:t>
            </a:r>
            <a:r>
              <a:rPr lang="it-IT" sz="1000" b="0" dirty="0" err="1" smtClean="0">
                <a:latin typeface="Times New Roman" pitchFamily="18" charset="0"/>
                <a:cs typeface="Times New Roman" pitchFamily="18" charset="0"/>
              </a:rPr>
              <a:t>Iacopo</a:t>
            </a:r>
            <a:r>
              <a:rPr lang="it-IT" sz="1000" b="0" dirty="0" smtClean="0">
                <a:latin typeface="Times New Roman" pitchFamily="18" charset="0"/>
                <a:cs typeface="Times New Roman" pitchFamily="18" charset="0"/>
              </a:rPr>
              <a:t> solve la prima</a:t>
            </a:r>
            <a:r>
              <a:rPr lang="it-IT" sz="1000" b="0" dirty="0" smtClean="0">
                <a:latin typeface="Times New Roman" pitchFamily="18" charset="0"/>
                <a:cs typeface="Times New Roman" pitchFamily="18" charset="0"/>
              </a:rPr>
              <a:t>.] </a:t>
            </a:r>
            <a:r>
              <a:rPr lang="it-IT" sz="1000" dirty="0" smtClean="0">
                <a:latin typeface="Times New Roman" pitchFamily="18" charset="0"/>
                <a:cs typeface="Times New Roman" pitchFamily="18" charset="0"/>
              </a:rPr>
              <a:t/>
            </a:r>
            <a:br>
              <a:rPr lang="it-IT" sz="1000" dirty="0" smtClean="0">
                <a:latin typeface="Times New Roman" pitchFamily="18" charset="0"/>
                <a:cs typeface="Times New Roman" pitchFamily="18" charset="0"/>
              </a:rPr>
            </a:b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10241" name="Rectangle 1"/>
          <p:cNvSpPr>
            <a:spLocks noGrp="1" noChangeArrowheads="1"/>
          </p:cNvSpPr>
          <p:nvPr>
            <p:ph type="body" sz="half" idx="2"/>
          </p:nvPr>
        </p:nvSpPr>
        <p:spPr bwMode="auto">
          <a:xfrm>
            <a:off x="1619673" y="6180737"/>
            <a:ext cx="5976664"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spcBef>
                <a:spcPts val="0"/>
              </a:spcBef>
            </a:pPr>
            <a:r>
              <a:rPr kumimoji="0" lang="it-IT" sz="12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vv</a:t>
            </a:r>
            <a:r>
              <a:rPr kumimoji="0" lang="it-IT"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1 – 3 </a:t>
            </a:r>
          </a:p>
          <a:p>
            <a:pPr algn="ctr">
              <a:spcBef>
                <a:spcPts val="0"/>
              </a:spcBef>
            </a:pPr>
            <a:r>
              <a:rPr lang="it-IT" sz="1200" i="1" dirty="0" smtClean="0">
                <a:latin typeface="Times New Roman" pitchFamily="18" charset="0"/>
                <a:cs typeface="Times New Roman" pitchFamily="18" charset="0"/>
              </a:rPr>
              <a:t>“Se mai </a:t>
            </a:r>
            <a:r>
              <a:rPr lang="it-IT" sz="1200" i="1" dirty="0" err="1" smtClean="0">
                <a:latin typeface="Times New Roman" pitchFamily="18" charset="0"/>
                <a:cs typeface="Times New Roman" pitchFamily="18" charset="0"/>
              </a:rPr>
              <a:t>continga</a:t>
            </a:r>
            <a:r>
              <a:rPr lang="it-IT" sz="1200" i="1" dirty="0" smtClean="0">
                <a:latin typeface="Times New Roman" pitchFamily="18" charset="0"/>
                <a:cs typeface="Times New Roman" pitchFamily="18" charset="0"/>
              </a:rPr>
              <a:t> che 'l poema </a:t>
            </a:r>
            <a:r>
              <a:rPr lang="it-IT" sz="1200" i="1" dirty="0" smtClean="0">
                <a:latin typeface="Times New Roman" pitchFamily="18" charset="0"/>
                <a:cs typeface="Times New Roman" pitchFamily="18" charset="0"/>
              </a:rPr>
              <a:t>sacro / al </a:t>
            </a:r>
            <a:r>
              <a:rPr lang="it-IT" sz="1200" i="1" dirty="0" smtClean="0">
                <a:latin typeface="Times New Roman" pitchFamily="18" charset="0"/>
                <a:cs typeface="Times New Roman" pitchFamily="18" charset="0"/>
              </a:rPr>
              <a:t>quale ha posto mano e cielo e terra</a:t>
            </a:r>
            <a:r>
              <a:rPr lang="it-IT" sz="1200" i="1" dirty="0" smtClean="0">
                <a:latin typeface="Times New Roman" pitchFamily="18" charset="0"/>
                <a:cs typeface="Times New Roman" pitchFamily="18" charset="0"/>
              </a:rPr>
              <a:t>, /</a:t>
            </a:r>
            <a:endParaRPr lang="it-IT" sz="1200" i="1" dirty="0" smtClean="0">
              <a:latin typeface="Times New Roman" pitchFamily="18" charset="0"/>
              <a:cs typeface="Times New Roman" pitchFamily="18" charset="0"/>
            </a:endParaRPr>
          </a:p>
          <a:p>
            <a:pPr algn="ctr">
              <a:spcBef>
                <a:spcPts val="0"/>
              </a:spcBef>
            </a:pPr>
            <a:r>
              <a:rPr lang="it-IT" sz="1200" i="1" dirty="0" smtClean="0">
                <a:latin typeface="Times New Roman" pitchFamily="18" charset="0"/>
                <a:cs typeface="Times New Roman" pitchFamily="18" charset="0"/>
              </a:rPr>
              <a:t>sì che m'ha fatto per molti anni macro</a:t>
            </a:r>
            <a:r>
              <a:rPr lang="it-IT" sz="1200" i="1" dirty="0" smtClean="0">
                <a:latin typeface="Times New Roman" pitchFamily="18" charset="0"/>
                <a:cs typeface="Times New Roman" pitchFamily="18" charset="0"/>
              </a:rPr>
              <a:t>,”</a:t>
            </a:r>
            <a:endParaRPr kumimoji="0" lang="it-IT"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1506" name="Picture 2" descr="H:\7. FOTOGRAFO opere divina commedia olio su tela fronte\3. PARADISO DA FOTO FOTOGRAFO OK 13.02.2021\25 c PARADISO.JPG"/>
          <p:cNvPicPr>
            <a:picLocks noGrp="1" noChangeAspect="1" noChangeArrowheads="1"/>
          </p:cNvPicPr>
          <p:nvPr>
            <p:ph type="pic" idx="1"/>
          </p:nvPr>
        </p:nvPicPr>
        <p:blipFill>
          <a:blip r:embed="rId2" cstate="print"/>
          <a:srcRect t="1384" b="1384"/>
          <a:stretch>
            <a:fillRect/>
          </a:stretch>
        </p:blipFill>
        <p:spPr bwMode="auto">
          <a:xfrm>
            <a:off x="1792288" y="765175"/>
            <a:ext cx="5588000" cy="5400675"/>
          </a:xfrm>
          <a:prstGeom prst="rect">
            <a:avLst/>
          </a:prstGeo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91680" y="5589240"/>
            <a:ext cx="5486400" cy="1268760"/>
          </a:xfrm>
        </p:spPr>
        <p:txBody>
          <a:bodyPr>
            <a:normAutofit/>
          </a:bodyPr>
          <a:lstStyle/>
          <a:p>
            <a:pPr algn="ctr"/>
            <a:endParaRPr lang="it-IT" sz="4800" dirty="0">
              <a:latin typeface="Times New Roman" pitchFamily="18" charset="0"/>
              <a:cs typeface="Times New Roman" pitchFamily="18" charset="0"/>
            </a:endParaRPr>
          </a:p>
          <a:p>
            <a:pPr algn="ctr">
              <a:lnSpc>
                <a:spcPct val="20000"/>
              </a:lnSpc>
            </a:pPr>
            <a:r>
              <a:rPr lang="it-IT" sz="4800" dirty="0" smtClean="0">
                <a:latin typeface="Times New Roman" pitchFamily="18" charset="0"/>
                <a:cs typeface="Times New Roman" pitchFamily="18" charset="0"/>
              </a:rPr>
              <a:t> </a:t>
            </a:r>
          </a:p>
          <a:p>
            <a:endParaRPr lang="it-IT" dirty="0"/>
          </a:p>
          <a:p>
            <a:pPr algn="ctr"/>
            <a:endParaRPr lang="it-IT" dirty="0"/>
          </a:p>
        </p:txBody>
      </p:sp>
      <p:sp>
        <p:nvSpPr>
          <p:cNvPr id="1025" name="Rectangle 1"/>
          <p:cNvSpPr>
            <a:spLocks noGrp="1" noChangeArrowheads="1"/>
          </p:cNvSpPr>
          <p:nvPr>
            <p:ph type="title"/>
          </p:nvPr>
        </p:nvSpPr>
        <p:spPr bwMode="auto">
          <a:xfrm>
            <a:off x="1763687" y="132565"/>
            <a:ext cx="5760641"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t> </a:t>
            </a:r>
            <a:r>
              <a:rPr lang="it-IT" sz="1200" dirty="0" smtClean="0">
                <a:latin typeface="Times New Roman" pitchFamily="18" charset="0"/>
                <a:cs typeface="Times New Roman" pitchFamily="18" charset="0"/>
              </a:rPr>
              <a:t>Paradiso</a:t>
            </a:r>
            <a:r>
              <a:rPr lang="it-IT" sz="1200" dirty="0" smtClean="0">
                <a:latin typeface="Times New Roman" pitchFamily="18" charset="0"/>
                <a:cs typeface="Times New Roman" pitchFamily="18" charset="0"/>
              </a:rPr>
              <a:t>, Canto </a:t>
            </a:r>
            <a:r>
              <a:rPr lang="it-IT" sz="1200" dirty="0" err="1" smtClean="0">
                <a:latin typeface="Times New Roman" pitchFamily="18" charset="0"/>
                <a:cs typeface="Times New Roman" pitchFamily="18" charset="0"/>
              </a:rPr>
              <a:t>XXVI°</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[nel quale l'</a:t>
            </a:r>
            <a:r>
              <a:rPr lang="it-IT" sz="1000" b="0" dirty="0" err="1" smtClean="0">
                <a:latin typeface="Times New Roman" pitchFamily="18" charset="0"/>
                <a:cs typeface="Times New Roman" pitchFamily="18" charset="0"/>
              </a:rPr>
              <a:t>auttore</a:t>
            </a:r>
            <a:r>
              <a:rPr lang="it-IT" sz="1000" b="0" dirty="0" smtClean="0">
                <a:latin typeface="Times New Roman" pitchFamily="18" charset="0"/>
                <a:cs typeface="Times New Roman" pitchFamily="18" charset="0"/>
              </a:rPr>
              <a:t> ne conforta seguitare lo </a:t>
            </a:r>
            <a:r>
              <a:rPr lang="it-IT" sz="1000" b="0" dirty="0" err="1" smtClean="0">
                <a:latin typeface="Times New Roman" pitchFamily="18" charset="0"/>
                <a:cs typeface="Times New Roman" pitchFamily="18" charset="0"/>
              </a:rPr>
              <a:t>innefabile</a:t>
            </a:r>
            <a:r>
              <a:rPr lang="it-IT" sz="1000" b="0" dirty="0" smtClean="0">
                <a:latin typeface="Times New Roman" pitchFamily="18" charset="0"/>
                <a:cs typeface="Times New Roman" pitchFamily="18" charset="0"/>
              </a:rPr>
              <a:t> amore, e dove trova </a:t>
            </a:r>
            <a:r>
              <a:rPr lang="it-IT" sz="1000" b="0" dirty="0" smtClean="0">
                <a:latin typeface="Times New Roman" pitchFamily="18" charset="0"/>
                <a:cs typeface="Times New Roman" pitchFamily="18" charset="0"/>
              </a:rPr>
              <a:t>Adamo il </a:t>
            </a:r>
            <a:r>
              <a:rPr lang="it-IT" sz="1000" b="0" dirty="0" smtClean="0">
                <a:latin typeface="Times New Roman" pitchFamily="18" charset="0"/>
                <a:cs typeface="Times New Roman" pitchFamily="18" charset="0"/>
              </a:rPr>
              <a:t>nostro primo padre, dicente a lui il tempo de la sua </a:t>
            </a:r>
            <a:r>
              <a:rPr lang="it-IT" sz="1000" b="0" dirty="0" err="1" smtClean="0">
                <a:latin typeface="Times New Roman" pitchFamily="18" charset="0"/>
                <a:cs typeface="Times New Roman" pitchFamily="18" charset="0"/>
              </a:rPr>
              <a:t>felicitade</a:t>
            </a:r>
            <a:r>
              <a:rPr lang="it-IT" sz="1000" b="0" dirty="0" smtClean="0">
                <a:latin typeface="Times New Roman" pitchFamily="18" charset="0"/>
                <a:cs typeface="Times New Roman" pitchFamily="18" charset="0"/>
              </a:rPr>
              <a:t> e </a:t>
            </a:r>
            <a:r>
              <a:rPr lang="it-IT" sz="1000" b="0" dirty="0" err="1" smtClean="0">
                <a:latin typeface="Times New Roman" pitchFamily="18" charset="0"/>
                <a:cs typeface="Times New Roman" pitchFamily="18" charset="0"/>
              </a:rPr>
              <a:t>infelicitade</a:t>
            </a:r>
            <a:r>
              <a:rPr lang="it-IT" sz="1000" b="0" dirty="0" smtClean="0">
                <a:latin typeface="Times New Roman" pitchFamily="18" charset="0"/>
                <a:cs typeface="Times New Roman" pitchFamily="18" charset="0"/>
              </a:rPr>
              <a:t>.] </a:t>
            </a:r>
            <a:r>
              <a:rPr lang="it-IT" sz="1000" dirty="0" smtClean="0">
                <a:latin typeface="Times New Roman" pitchFamily="18" charset="0"/>
                <a:cs typeface="Times New Roman" pitchFamily="18" charset="0"/>
              </a:rPr>
              <a:t/>
            </a:r>
            <a:br>
              <a:rPr lang="it-IT" sz="1000" dirty="0" smtClean="0">
                <a:latin typeface="Times New Roman" pitchFamily="18" charset="0"/>
                <a:cs typeface="Times New Roman" pitchFamily="18" charset="0"/>
              </a:rPr>
            </a:b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9218" name="Rectangle 2"/>
          <p:cNvSpPr>
            <a:spLocks noChangeArrowheads="1"/>
          </p:cNvSpPr>
          <p:nvPr/>
        </p:nvSpPr>
        <p:spPr bwMode="auto">
          <a:xfrm>
            <a:off x="1763688" y="6088771"/>
            <a:ext cx="576064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lang="it-IT" sz="1200" dirty="0" err="1" smtClean="0">
                <a:latin typeface="Times New Roman" pitchFamily="18" charset="0"/>
                <a:cs typeface="Times New Roman" pitchFamily="18" charset="0"/>
              </a:rPr>
              <a:t>v</a:t>
            </a:r>
            <a:r>
              <a:rPr kumimoji="0" lang="it-IT" sz="1200" u="none" strike="noStrike" cap="none" normalizeH="0" baseline="0" dirty="0" err="1" smtClean="0">
                <a:ln>
                  <a:noFill/>
                </a:ln>
                <a:solidFill>
                  <a:schemeClr val="tx1"/>
                </a:solidFill>
                <a:effectLst/>
                <a:latin typeface="Times New Roman" pitchFamily="18" charset="0"/>
                <a:cs typeface="Times New Roman" pitchFamily="18" charset="0"/>
              </a:rPr>
              <a:t>v</a:t>
            </a:r>
            <a:r>
              <a:rPr kumimoji="0" lang="it-IT" sz="1200" u="none" strike="noStrike" cap="none" normalizeH="0" baseline="0" dirty="0" smtClean="0">
                <a:ln>
                  <a:noFill/>
                </a:ln>
                <a:solidFill>
                  <a:schemeClr val="tx1"/>
                </a:solidFill>
                <a:effectLst/>
                <a:latin typeface="Times New Roman" pitchFamily="18" charset="0"/>
                <a:cs typeface="Times New Roman" pitchFamily="18" charset="0"/>
              </a:rPr>
              <a:t> 109 – 111</a:t>
            </a:r>
          </a:p>
          <a:p>
            <a:pPr algn="ctr"/>
            <a:r>
              <a:rPr lang="it-IT" sz="1200" i="1" dirty="0" smtClean="0">
                <a:latin typeface="Times New Roman" pitchFamily="18" charset="0"/>
                <a:cs typeface="Times New Roman" pitchFamily="18" charset="0"/>
              </a:rPr>
              <a:t>“Tu </a:t>
            </a:r>
            <a:r>
              <a:rPr lang="it-IT" sz="1200" i="1" dirty="0" err="1" smtClean="0">
                <a:latin typeface="Times New Roman" pitchFamily="18" charset="0"/>
                <a:cs typeface="Times New Roman" pitchFamily="18" charset="0"/>
              </a:rPr>
              <a:t>vuogli</a:t>
            </a:r>
            <a:r>
              <a:rPr lang="it-IT" sz="1200" i="1" dirty="0" smtClean="0">
                <a:latin typeface="Times New Roman" pitchFamily="18" charset="0"/>
                <a:cs typeface="Times New Roman" pitchFamily="18" charset="0"/>
              </a:rPr>
              <a:t> udir quant' è che Dio mi </a:t>
            </a:r>
            <a:r>
              <a:rPr lang="it-IT" sz="1200" i="1" dirty="0" err="1" smtClean="0">
                <a:latin typeface="Times New Roman" pitchFamily="18" charset="0"/>
                <a:cs typeface="Times New Roman" pitchFamily="18" charset="0"/>
              </a:rPr>
              <a:t>puose</a:t>
            </a:r>
            <a:r>
              <a:rPr lang="it-IT" sz="1200" i="1" dirty="0" smtClean="0">
                <a:latin typeface="Times New Roman" pitchFamily="18" charset="0"/>
                <a:cs typeface="Times New Roman" pitchFamily="18" charset="0"/>
              </a:rPr>
              <a:t> / ne </a:t>
            </a:r>
            <a:r>
              <a:rPr lang="it-IT" sz="1200" i="1" dirty="0" smtClean="0">
                <a:latin typeface="Times New Roman" pitchFamily="18" charset="0"/>
                <a:cs typeface="Times New Roman" pitchFamily="18" charset="0"/>
              </a:rPr>
              <a:t>l'eccelso giardino, ove </a:t>
            </a:r>
            <a:r>
              <a:rPr lang="it-IT" sz="1200" i="1" dirty="0" smtClean="0">
                <a:latin typeface="Times New Roman" pitchFamily="18" charset="0"/>
                <a:cs typeface="Times New Roman" pitchFamily="18" charset="0"/>
              </a:rPr>
              <a:t>costei /</a:t>
            </a:r>
            <a:endParaRPr lang="it-IT" sz="1200" i="1" dirty="0" smtClean="0">
              <a:latin typeface="Times New Roman" pitchFamily="18" charset="0"/>
              <a:cs typeface="Times New Roman" pitchFamily="18" charset="0"/>
            </a:endParaRPr>
          </a:p>
          <a:p>
            <a:pPr algn="ctr"/>
            <a:r>
              <a:rPr lang="it-IT" sz="1200" i="1" dirty="0" smtClean="0">
                <a:latin typeface="Times New Roman" pitchFamily="18" charset="0"/>
                <a:cs typeface="Times New Roman" pitchFamily="18" charset="0"/>
              </a:rPr>
              <a:t>a così lunga scala ti </a:t>
            </a:r>
            <a:r>
              <a:rPr lang="it-IT" sz="1200" i="1" dirty="0" err="1" smtClean="0">
                <a:latin typeface="Times New Roman" pitchFamily="18" charset="0"/>
                <a:cs typeface="Times New Roman" pitchFamily="18" charset="0"/>
              </a:rPr>
              <a:t>dispuose</a:t>
            </a:r>
            <a:r>
              <a:rPr lang="it-IT" sz="1200" i="1" dirty="0" smtClean="0">
                <a:latin typeface="Times New Roman" pitchFamily="18" charset="0"/>
                <a:cs typeface="Times New Roman" pitchFamily="18" charset="0"/>
              </a:rPr>
              <a:t>,”</a:t>
            </a:r>
            <a:endParaRPr kumimoji="0" lang="it-IT" sz="1200" b="0" i="1"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22530" name="Picture 2" descr="H:\7. FOTOGRAFO opere divina commedia olio su tela fronte\3. PARADISO DA FOTO FOTOGRAFO OK 13.02.2021\26 c PARADISO.JPG"/>
          <p:cNvPicPr>
            <a:picLocks noGrp="1" noChangeAspect="1" noChangeArrowheads="1"/>
          </p:cNvPicPr>
          <p:nvPr>
            <p:ph type="pic" idx="1"/>
          </p:nvPr>
        </p:nvPicPr>
        <p:blipFill>
          <a:blip r:embed="rId2" cstate="print"/>
          <a:srcRect t="1970" b="1970"/>
          <a:stretch>
            <a:fillRect/>
          </a:stretch>
        </p:blipFill>
        <p:spPr bwMode="auto">
          <a:xfrm>
            <a:off x="1763713" y="692150"/>
            <a:ext cx="5616575" cy="5400675"/>
          </a:xfrm>
          <a:prstGeom prst="rect">
            <a:avLst/>
          </a:prstGeo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91680" y="5661248"/>
            <a:ext cx="5486400" cy="936104"/>
          </a:xfrm>
        </p:spPr>
        <p:txBody>
          <a:bodyPr>
            <a:normAutofit fontScale="92500" lnSpcReduction="10000"/>
          </a:bodyPr>
          <a:lstStyle/>
          <a:p>
            <a:pPr algn="ctr"/>
            <a:endParaRPr lang="it-IT" sz="4800" dirty="0">
              <a:latin typeface="Times New Roman" pitchFamily="18" charset="0"/>
              <a:cs typeface="Times New Roman" pitchFamily="18" charset="0"/>
            </a:endParaRPr>
          </a:p>
          <a:p>
            <a:pPr algn="ctr">
              <a:lnSpc>
                <a:spcPct val="20000"/>
              </a:lnSpc>
            </a:pPr>
            <a:r>
              <a:rPr lang="it-IT" sz="4800" dirty="0">
                <a:latin typeface="Times New Roman" pitchFamily="18" charset="0"/>
                <a:cs typeface="Times New Roman" pitchFamily="18" charset="0"/>
              </a:rPr>
              <a:t> </a:t>
            </a:r>
          </a:p>
          <a:p>
            <a:endParaRPr lang="it-IT" dirty="0"/>
          </a:p>
          <a:p>
            <a:pPr algn="ctr"/>
            <a:endParaRPr lang="it-IT" dirty="0"/>
          </a:p>
        </p:txBody>
      </p:sp>
      <p:sp>
        <p:nvSpPr>
          <p:cNvPr id="1025" name="Rectangle 1"/>
          <p:cNvSpPr>
            <a:spLocks noGrp="1" noChangeArrowheads="1"/>
          </p:cNvSpPr>
          <p:nvPr>
            <p:ph type="title"/>
          </p:nvPr>
        </p:nvSpPr>
        <p:spPr bwMode="auto">
          <a:xfrm>
            <a:off x="1547664" y="113878"/>
            <a:ext cx="5976663"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Paradiso, Canto </a:t>
            </a:r>
            <a:r>
              <a:rPr lang="it-IT" sz="1200" dirty="0" err="1" smtClean="0">
                <a:latin typeface="Times New Roman" pitchFamily="18" charset="0"/>
                <a:cs typeface="Times New Roman" pitchFamily="18" charset="0"/>
              </a:rPr>
              <a:t>XXVII°</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[ove tratta sì come santo Pietro appostolo, </a:t>
            </a:r>
            <a:r>
              <a:rPr lang="it-IT" sz="1000" b="0" dirty="0" err="1" smtClean="0">
                <a:latin typeface="Times New Roman" pitchFamily="18" charset="0"/>
                <a:cs typeface="Times New Roman" pitchFamily="18" charset="0"/>
              </a:rPr>
              <a:t>proverbiando</a:t>
            </a:r>
            <a:r>
              <a:rPr lang="it-IT" sz="1000" b="0" dirty="0" smtClean="0">
                <a:latin typeface="Times New Roman" pitchFamily="18" charset="0"/>
                <a:cs typeface="Times New Roman" pitchFamily="18" charset="0"/>
              </a:rPr>
              <a:t> li suoi </a:t>
            </a:r>
            <a:r>
              <a:rPr lang="it-IT" sz="1000" b="0" dirty="0" smtClean="0">
                <a:latin typeface="Times New Roman" pitchFamily="18" charset="0"/>
                <a:cs typeface="Times New Roman" pitchFamily="18" charset="0"/>
              </a:rPr>
              <a:t>successori </a:t>
            </a:r>
            <a:r>
              <a:rPr lang="it-IT" sz="1000" b="0" dirty="0" smtClean="0">
                <a:latin typeface="Times New Roman" pitchFamily="18" charset="0"/>
                <a:cs typeface="Times New Roman" pitchFamily="18" charset="0"/>
              </a:rPr>
              <a:t>papi, adempie l'animo de l'</a:t>
            </a:r>
            <a:r>
              <a:rPr lang="it-IT" sz="1000" b="0" dirty="0" err="1" smtClean="0">
                <a:latin typeface="Times New Roman" pitchFamily="18" charset="0"/>
                <a:cs typeface="Times New Roman" pitchFamily="18" charset="0"/>
              </a:rPr>
              <a:t>auttore</a:t>
            </a:r>
            <a:r>
              <a:rPr lang="it-IT" sz="1000" b="0" dirty="0" smtClean="0">
                <a:latin typeface="Times New Roman" pitchFamily="18" charset="0"/>
                <a:cs typeface="Times New Roman" pitchFamily="18" charset="0"/>
              </a:rPr>
              <a:t> di questo libro</a:t>
            </a:r>
            <a:r>
              <a:rPr lang="it-IT" sz="1000" b="0" dirty="0" smtClean="0">
                <a:latin typeface="Times New Roman" pitchFamily="18" charset="0"/>
                <a:cs typeface="Times New Roman" pitchFamily="18" charset="0"/>
              </a:rPr>
              <a:t>.]</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7" name="Rettangolo 6"/>
          <p:cNvSpPr/>
          <p:nvPr/>
        </p:nvSpPr>
        <p:spPr>
          <a:xfrm>
            <a:off x="1547664" y="6237312"/>
            <a:ext cx="5976664" cy="646331"/>
          </a:xfrm>
          <a:prstGeom prst="rect">
            <a:avLst/>
          </a:prstGeom>
        </p:spPr>
        <p:txBody>
          <a:bodyPr wrap="square">
            <a:spAutoFit/>
          </a:bodyPr>
          <a:lstStyle/>
          <a:p>
            <a:pPr algn="ctr"/>
            <a:r>
              <a:rPr lang="it-IT" sz="1200" dirty="0" err="1" smtClean="0">
                <a:latin typeface="Times New Roman" pitchFamily="18" charset="0"/>
                <a:cs typeface="Times New Roman" pitchFamily="18" charset="0"/>
              </a:rPr>
              <a:t>vv</a:t>
            </a:r>
            <a:r>
              <a:rPr lang="it-IT" sz="1200" dirty="0" smtClean="0">
                <a:latin typeface="Times New Roman" pitchFamily="18" charset="0"/>
                <a:cs typeface="Times New Roman" pitchFamily="18" charset="0"/>
              </a:rPr>
              <a:t>. 109 – 111 </a:t>
            </a:r>
          </a:p>
          <a:p>
            <a:pPr algn="ctr"/>
            <a:r>
              <a:rPr lang="it-IT" sz="1200" i="1" dirty="0" smtClean="0">
                <a:latin typeface="Times New Roman" pitchFamily="18" charset="0"/>
                <a:cs typeface="Times New Roman" pitchFamily="18" charset="0"/>
              </a:rPr>
              <a:t>“e questo cielo non ha altro </a:t>
            </a:r>
            <a:r>
              <a:rPr lang="it-IT" sz="1200" i="1" dirty="0" smtClean="0">
                <a:latin typeface="Times New Roman" pitchFamily="18" charset="0"/>
                <a:cs typeface="Times New Roman" pitchFamily="18" charset="0"/>
              </a:rPr>
              <a:t>dove / che </a:t>
            </a:r>
            <a:r>
              <a:rPr lang="it-IT" sz="1200" i="1" dirty="0" smtClean="0">
                <a:latin typeface="Times New Roman" pitchFamily="18" charset="0"/>
                <a:cs typeface="Times New Roman" pitchFamily="18" charset="0"/>
              </a:rPr>
              <a:t>la mente divina, in che </a:t>
            </a:r>
            <a:r>
              <a:rPr lang="it-IT" sz="1200" i="1" dirty="0" smtClean="0">
                <a:latin typeface="Times New Roman" pitchFamily="18" charset="0"/>
                <a:cs typeface="Times New Roman" pitchFamily="18" charset="0"/>
              </a:rPr>
              <a:t>s'accende /</a:t>
            </a:r>
            <a:endParaRPr lang="it-IT" sz="1200" i="1" dirty="0" smtClean="0">
              <a:latin typeface="Times New Roman" pitchFamily="18" charset="0"/>
              <a:cs typeface="Times New Roman" pitchFamily="18" charset="0"/>
            </a:endParaRPr>
          </a:p>
          <a:p>
            <a:pPr algn="ctr"/>
            <a:r>
              <a:rPr lang="it-IT" sz="1200" i="1" dirty="0" smtClean="0">
                <a:latin typeface="Times New Roman" pitchFamily="18" charset="0"/>
                <a:cs typeface="Times New Roman" pitchFamily="18" charset="0"/>
              </a:rPr>
              <a:t>l'amor che 'l volge e la virtù ch'ei piove</a:t>
            </a:r>
            <a:r>
              <a:rPr lang="it-IT" sz="1200" dirty="0" smtClean="0">
                <a:latin typeface="Times New Roman" pitchFamily="18" charset="0"/>
                <a:cs typeface="Times New Roman" pitchFamily="18" charset="0"/>
              </a:rPr>
              <a:t>.”</a:t>
            </a:r>
            <a:endParaRPr lang="it-IT" sz="1200" dirty="0">
              <a:latin typeface="Times New Roman" pitchFamily="18" charset="0"/>
              <a:cs typeface="Times New Roman" pitchFamily="18" charset="0"/>
            </a:endParaRPr>
          </a:p>
        </p:txBody>
      </p:sp>
      <p:pic>
        <p:nvPicPr>
          <p:cNvPr id="23554" name="Picture 2" descr="H:\7. FOTOGRAFO opere divina commedia olio su tela fronte\3. PARADISO DA FOTO FOTOGRAFO OK 13.02.2021\27 c PARADISO.JPG"/>
          <p:cNvPicPr>
            <a:picLocks noGrp="1" noChangeAspect="1" noChangeArrowheads="1"/>
          </p:cNvPicPr>
          <p:nvPr>
            <p:ph type="pic" idx="1"/>
          </p:nvPr>
        </p:nvPicPr>
        <p:blipFill>
          <a:blip r:embed="rId2" cstate="print"/>
          <a:srcRect t="1207" b="1207"/>
          <a:stretch>
            <a:fillRect/>
          </a:stretch>
        </p:blipFill>
        <p:spPr bwMode="auto">
          <a:xfrm>
            <a:off x="1692275" y="692150"/>
            <a:ext cx="5688013" cy="5545138"/>
          </a:xfrm>
          <a:prstGeom prst="rect">
            <a:avLst/>
          </a:prstGeo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91680" y="5949280"/>
            <a:ext cx="5486400" cy="648072"/>
          </a:xfrm>
        </p:spPr>
        <p:txBody>
          <a:bodyPr>
            <a:normAutofit fontScale="70000" lnSpcReduction="20000"/>
          </a:bodyPr>
          <a:lstStyle/>
          <a:p>
            <a:pPr algn="ctr"/>
            <a:endParaRPr lang="it-IT" sz="4800" dirty="0">
              <a:latin typeface="Times New Roman" pitchFamily="18" charset="0"/>
              <a:cs typeface="Times New Roman" pitchFamily="18" charset="0"/>
            </a:endParaRPr>
          </a:p>
          <a:p>
            <a:pPr algn="ctr">
              <a:lnSpc>
                <a:spcPct val="20000"/>
              </a:lnSpc>
            </a:pPr>
            <a:r>
              <a:rPr lang="it-IT" sz="4800" dirty="0">
                <a:latin typeface="Times New Roman" pitchFamily="18" charset="0"/>
                <a:cs typeface="Times New Roman" pitchFamily="18" charset="0"/>
              </a:rPr>
              <a:t> </a:t>
            </a:r>
          </a:p>
          <a:p>
            <a:endParaRPr lang="it-IT" dirty="0"/>
          </a:p>
          <a:p>
            <a:pPr algn="ctr"/>
            <a:endParaRPr lang="it-IT" dirty="0"/>
          </a:p>
        </p:txBody>
      </p:sp>
      <p:sp>
        <p:nvSpPr>
          <p:cNvPr id="1025" name="Rectangle 1"/>
          <p:cNvSpPr>
            <a:spLocks noGrp="1" noChangeArrowheads="1"/>
          </p:cNvSpPr>
          <p:nvPr>
            <p:ph type="title"/>
          </p:nvPr>
        </p:nvSpPr>
        <p:spPr bwMode="auto">
          <a:xfrm>
            <a:off x="1259632" y="150893"/>
            <a:ext cx="6480720" cy="4308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Paradiso, Canto </a:t>
            </a:r>
            <a:r>
              <a:rPr lang="it-IT" sz="1200" dirty="0" err="1" smtClean="0">
                <a:latin typeface="Times New Roman" pitchFamily="18" charset="0"/>
                <a:cs typeface="Times New Roman" pitchFamily="18" charset="0"/>
              </a:rPr>
              <a:t>XXVIII°</a:t>
            </a:r>
            <a:r>
              <a:rPr lang="it-IT" sz="1000" dirty="0" smtClean="0">
                <a:latin typeface="Times New Roman" pitchFamily="18" charset="0"/>
                <a:cs typeface="Times New Roman" pitchFamily="18" charset="0"/>
              </a:rPr>
              <a:t/>
            </a:r>
            <a:br>
              <a:rPr lang="it-IT" sz="100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[nel quale Beatrice distingue a l'</a:t>
            </a:r>
            <a:r>
              <a:rPr lang="it-IT" sz="1000" b="0" dirty="0" err="1" smtClean="0">
                <a:latin typeface="Times New Roman" pitchFamily="18" charset="0"/>
                <a:cs typeface="Times New Roman" pitchFamily="18" charset="0"/>
              </a:rPr>
              <a:t>auttore</a:t>
            </a:r>
            <a:r>
              <a:rPr lang="it-IT" sz="1000" b="0" dirty="0" smtClean="0">
                <a:latin typeface="Times New Roman" pitchFamily="18" charset="0"/>
                <a:cs typeface="Times New Roman" pitchFamily="18" charset="0"/>
              </a:rPr>
              <a:t> li nove ordini de li </a:t>
            </a:r>
            <a:r>
              <a:rPr lang="it-IT" sz="1000" b="0" dirty="0" smtClean="0">
                <a:latin typeface="Times New Roman" pitchFamily="18" charset="0"/>
                <a:cs typeface="Times New Roman" pitchFamily="18" charset="0"/>
              </a:rPr>
              <a:t>angeli </a:t>
            </a:r>
            <a:r>
              <a:rPr lang="it-IT" sz="1000" b="0" dirty="0" smtClean="0">
                <a:latin typeface="Times New Roman" pitchFamily="18" charset="0"/>
                <a:cs typeface="Times New Roman" pitchFamily="18" charset="0"/>
              </a:rPr>
              <a:t>gloriosi che sono nel nono cielo e il loro </a:t>
            </a:r>
            <a:r>
              <a:rPr lang="it-IT" sz="1000" b="0" dirty="0" err="1" smtClean="0">
                <a:latin typeface="Times New Roman" pitchFamily="18" charset="0"/>
                <a:cs typeface="Times New Roman" pitchFamily="18" charset="0"/>
              </a:rPr>
              <a:t>offizio</a:t>
            </a:r>
            <a:r>
              <a:rPr lang="it-IT" sz="1000" b="0" dirty="0" smtClean="0">
                <a:latin typeface="Times New Roman" pitchFamily="18" charset="0"/>
                <a:cs typeface="Times New Roman" pitchFamily="18" charset="0"/>
              </a:rPr>
              <a:t>.]</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7" name="Rettangolo 6"/>
          <p:cNvSpPr/>
          <p:nvPr/>
        </p:nvSpPr>
        <p:spPr>
          <a:xfrm>
            <a:off x="1619672" y="6237312"/>
            <a:ext cx="5832648" cy="646331"/>
          </a:xfrm>
          <a:prstGeom prst="rect">
            <a:avLst/>
          </a:prstGeom>
        </p:spPr>
        <p:txBody>
          <a:bodyPr wrap="square">
            <a:spAutoFit/>
          </a:bodyPr>
          <a:lstStyle/>
          <a:p>
            <a:pPr algn="ctr"/>
            <a:r>
              <a:rPr lang="it-IT" sz="1200" dirty="0" err="1" smtClean="0">
                <a:latin typeface="Times New Roman" pitchFamily="18" charset="0"/>
                <a:cs typeface="Times New Roman" pitchFamily="18" charset="0"/>
              </a:rPr>
              <a:t>vv</a:t>
            </a:r>
            <a:r>
              <a:rPr lang="it-IT" sz="1200" dirty="0" smtClean="0">
                <a:latin typeface="Times New Roman" pitchFamily="18" charset="0"/>
                <a:cs typeface="Times New Roman" pitchFamily="18" charset="0"/>
              </a:rPr>
              <a:t>. 64 – 66 </a:t>
            </a:r>
          </a:p>
          <a:p>
            <a:pPr algn="ctr"/>
            <a:r>
              <a:rPr lang="it-IT" sz="1200" i="1" dirty="0" smtClean="0">
                <a:latin typeface="Times New Roman" pitchFamily="18" charset="0"/>
                <a:cs typeface="Times New Roman" pitchFamily="18" charset="0"/>
              </a:rPr>
              <a:t>“Li cerchi </a:t>
            </a:r>
            <a:r>
              <a:rPr lang="it-IT" sz="1200" i="1" dirty="0" err="1" smtClean="0">
                <a:latin typeface="Times New Roman" pitchFamily="18" charset="0"/>
                <a:cs typeface="Times New Roman" pitchFamily="18" charset="0"/>
              </a:rPr>
              <a:t>corporai</a:t>
            </a:r>
            <a:r>
              <a:rPr lang="it-IT" sz="1200" i="1" dirty="0" smtClean="0">
                <a:latin typeface="Times New Roman" pitchFamily="18" charset="0"/>
                <a:cs typeface="Times New Roman" pitchFamily="18" charset="0"/>
              </a:rPr>
              <a:t> sono ampi e </a:t>
            </a:r>
            <a:r>
              <a:rPr lang="it-IT" sz="1200" i="1" dirty="0" smtClean="0">
                <a:latin typeface="Times New Roman" pitchFamily="18" charset="0"/>
                <a:cs typeface="Times New Roman" pitchFamily="18" charset="0"/>
              </a:rPr>
              <a:t>arti / secondo </a:t>
            </a:r>
            <a:r>
              <a:rPr lang="it-IT" sz="1200" i="1" dirty="0" smtClean="0">
                <a:latin typeface="Times New Roman" pitchFamily="18" charset="0"/>
                <a:cs typeface="Times New Roman" pitchFamily="18" charset="0"/>
              </a:rPr>
              <a:t>il più e 'l </a:t>
            </a:r>
            <a:r>
              <a:rPr lang="it-IT" sz="1200" i="1" dirty="0" err="1" smtClean="0">
                <a:latin typeface="Times New Roman" pitchFamily="18" charset="0"/>
                <a:cs typeface="Times New Roman" pitchFamily="18" charset="0"/>
              </a:rPr>
              <a:t>men</a:t>
            </a:r>
            <a:r>
              <a:rPr lang="it-IT" sz="1200" i="1" dirty="0" smtClean="0">
                <a:latin typeface="Times New Roman" pitchFamily="18" charset="0"/>
                <a:cs typeface="Times New Roman" pitchFamily="18" charset="0"/>
              </a:rPr>
              <a:t> de la </a:t>
            </a:r>
            <a:r>
              <a:rPr lang="it-IT" sz="1200" i="1" dirty="0" err="1" smtClean="0">
                <a:latin typeface="Times New Roman" pitchFamily="18" charset="0"/>
                <a:cs typeface="Times New Roman" pitchFamily="18" charset="0"/>
              </a:rPr>
              <a:t>virtute</a:t>
            </a:r>
            <a:r>
              <a:rPr lang="it-IT" sz="1200" i="1" dirty="0" smtClean="0">
                <a:latin typeface="Times New Roman" pitchFamily="18" charset="0"/>
                <a:cs typeface="Times New Roman" pitchFamily="18" charset="0"/>
              </a:rPr>
              <a:t> /</a:t>
            </a:r>
            <a:endParaRPr lang="it-IT" sz="1200" i="1" dirty="0" smtClean="0">
              <a:latin typeface="Times New Roman" pitchFamily="18" charset="0"/>
              <a:cs typeface="Times New Roman" pitchFamily="18" charset="0"/>
            </a:endParaRPr>
          </a:p>
          <a:p>
            <a:pPr algn="ctr"/>
            <a:r>
              <a:rPr lang="it-IT" sz="1200" i="1" dirty="0" smtClean="0">
                <a:latin typeface="Times New Roman" pitchFamily="18" charset="0"/>
                <a:cs typeface="Times New Roman" pitchFamily="18" charset="0"/>
              </a:rPr>
              <a:t>che si distende per tutte </a:t>
            </a:r>
            <a:r>
              <a:rPr lang="it-IT" sz="1200" i="1" dirty="0" err="1" smtClean="0">
                <a:latin typeface="Times New Roman" pitchFamily="18" charset="0"/>
                <a:cs typeface="Times New Roman" pitchFamily="18" charset="0"/>
              </a:rPr>
              <a:t>lor</a:t>
            </a:r>
            <a:r>
              <a:rPr lang="it-IT" sz="1200" i="1" dirty="0" smtClean="0">
                <a:latin typeface="Times New Roman" pitchFamily="18" charset="0"/>
                <a:cs typeface="Times New Roman" pitchFamily="18" charset="0"/>
              </a:rPr>
              <a:t> parti.”</a:t>
            </a:r>
            <a:endParaRPr lang="it-IT" sz="1200" i="1" dirty="0">
              <a:latin typeface="Times New Roman" pitchFamily="18" charset="0"/>
              <a:cs typeface="Times New Roman" pitchFamily="18" charset="0"/>
            </a:endParaRPr>
          </a:p>
        </p:txBody>
      </p:sp>
      <p:pic>
        <p:nvPicPr>
          <p:cNvPr id="24579" name="Picture 3" descr="H:\7. FOTOGRAFO opere divina commedia olio su tela fronte\3. PARADISO DA FOTO FOTOGRAFO OK 13.02.2021\28 c PARADISO.JPG"/>
          <p:cNvPicPr>
            <a:picLocks noGrp="1" noChangeAspect="1" noChangeArrowheads="1"/>
          </p:cNvPicPr>
          <p:nvPr>
            <p:ph type="pic" idx="1"/>
          </p:nvPr>
        </p:nvPicPr>
        <p:blipFill>
          <a:blip r:embed="rId2" cstate="print"/>
          <a:srcRect t="466" b="466"/>
          <a:stretch>
            <a:fillRect/>
          </a:stretch>
        </p:blipFill>
        <p:spPr bwMode="auto">
          <a:xfrm>
            <a:off x="1619250" y="612775"/>
            <a:ext cx="5761038" cy="5695950"/>
          </a:xfrm>
          <a:prstGeom prst="rect">
            <a:avLst/>
          </a:prstGeo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91680" y="5949280"/>
            <a:ext cx="5486400" cy="908720"/>
          </a:xfrm>
        </p:spPr>
        <p:txBody>
          <a:bodyPr>
            <a:normAutofit fontScale="92500" lnSpcReduction="10000"/>
          </a:bodyPr>
          <a:lstStyle/>
          <a:p>
            <a:pPr algn="ctr"/>
            <a:endParaRPr lang="it-IT" sz="4800" dirty="0">
              <a:latin typeface="Times New Roman" pitchFamily="18" charset="0"/>
              <a:cs typeface="Times New Roman" pitchFamily="18" charset="0"/>
            </a:endParaRPr>
          </a:p>
          <a:p>
            <a:pPr algn="ctr">
              <a:lnSpc>
                <a:spcPct val="20000"/>
              </a:lnSpc>
            </a:pPr>
            <a:r>
              <a:rPr lang="it-IT" sz="4800" dirty="0">
                <a:latin typeface="Times New Roman" pitchFamily="18" charset="0"/>
                <a:cs typeface="Times New Roman" pitchFamily="18" charset="0"/>
              </a:rPr>
              <a:t> </a:t>
            </a:r>
          </a:p>
          <a:p>
            <a:endParaRPr lang="it-IT" dirty="0"/>
          </a:p>
          <a:p>
            <a:pPr algn="ctr"/>
            <a:endParaRPr lang="it-IT" dirty="0"/>
          </a:p>
        </p:txBody>
      </p:sp>
      <p:sp>
        <p:nvSpPr>
          <p:cNvPr id="1025" name="Rectangle 1"/>
          <p:cNvSpPr>
            <a:spLocks noGrp="1" noChangeArrowheads="1"/>
          </p:cNvSpPr>
          <p:nvPr>
            <p:ph type="title"/>
          </p:nvPr>
        </p:nvSpPr>
        <p:spPr bwMode="auto">
          <a:xfrm>
            <a:off x="1619672" y="393954"/>
            <a:ext cx="5904655"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000" dirty="0" smtClean="0"/>
              <a:t/>
            </a:r>
            <a:br>
              <a:rPr lang="it-IT" sz="1000" dirty="0" smtClean="0"/>
            </a:br>
            <a:r>
              <a:rPr lang="it-IT" sz="1000" dirty="0" smtClean="0"/>
              <a:t/>
            </a:r>
            <a:br>
              <a:rPr lang="it-IT" sz="1000" dirty="0" smtClean="0"/>
            </a:br>
            <a:r>
              <a:rPr lang="it-IT" sz="1000" dirty="0" smtClean="0">
                <a:latin typeface="Times New Roman" pitchFamily="18" charset="0"/>
                <a:cs typeface="Times New Roman" pitchFamily="18" charset="0"/>
              </a:rPr>
              <a:t/>
            </a:r>
            <a:br>
              <a:rPr lang="it-IT" sz="1000" dirty="0" smtClean="0">
                <a:latin typeface="Times New Roman" pitchFamily="18" charset="0"/>
                <a:cs typeface="Times New Roman" pitchFamily="18" charset="0"/>
              </a:rPr>
            </a:b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5121" name="Rectangle 1"/>
          <p:cNvSpPr>
            <a:spLocks noChangeArrowheads="1"/>
          </p:cNvSpPr>
          <p:nvPr/>
        </p:nvSpPr>
        <p:spPr bwMode="auto">
          <a:xfrm>
            <a:off x="1763688" y="65823"/>
            <a:ext cx="5472608"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2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Paradiso, Canto </a:t>
            </a:r>
            <a:r>
              <a:rPr kumimoji="0" lang="it-IT" sz="12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XXIX°</a:t>
            </a:r>
            <a:endParaRPr kumimoji="0" lang="it-IT" sz="12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[ove si tratta de la superbia e </a:t>
            </a:r>
            <a:r>
              <a:rPr kumimoji="0" lang="it-IT" sz="1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cacciamento</a:t>
            </a:r>
            <a:r>
              <a:rPr kumimoji="0" lang="it-IT" sz="1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de li rei e malvagi angeli e de </a:t>
            </a:r>
            <a:r>
              <a:rPr kumimoji="0" lang="it-IT" sz="1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ladilezione</a:t>
            </a:r>
            <a:r>
              <a:rPr kumimoji="0" lang="it-IT" sz="1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e gloria de'</a:t>
            </a:r>
            <a:endParaRPr kumimoji="0" lang="it-IT" sz="100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buoni; e infine si riprende tutti coloro che predicando si partono dal santo </a:t>
            </a:r>
            <a:r>
              <a:rPr kumimoji="0" lang="it-IT" sz="1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Evangelio</a:t>
            </a:r>
            <a:r>
              <a:rPr kumimoji="0" lang="it-IT" sz="1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e dicono </a:t>
            </a:r>
            <a:endParaRPr kumimoji="0" lang="it-IT" sz="100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favole; e </a:t>
            </a:r>
            <a:r>
              <a:rPr kumimoji="0" lang="it-IT" sz="1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contiencisi</a:t>
            </a:r>
            <a:r>
              <a:rPr kumimoji="0" lang="it-IT" sz="1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in questo canto certe </a:t>
            </a:r>
            <a:r>
              <a:rPr kumimoji="0" lang="it-IT" sz="1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declaragioni</a:t>
            </a:r>
            <a:r>
              <a:rPr kumimoji="0" lang="it-IT" sz="1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di certe </a:t>
            </a:r>
            <a:r>
              <a:rPr kumimoji="0" lang="it-IT" sz="1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oscuritadi</a:t>
            </a:r>
            <a:r>
              <a:rPr kumimoji="0" lang="it-IT" sz="1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del celestiale regno</a:t>
            </a:r>
            <a:r>
              <a:rPr kumimoji="0" lang="it-IT" sz="1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it-IT"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 name="Rettangolo 7"/>
          <p:cNvSpPr/>
          <p:nvPr/>
        </p:nvSpPr>
        <p:spPr>
          <a:xfrm>
            <a:off x="1763688" y="6165304"/>
            <a:ext cx="5688632" cy="646331"/>
          </a:xfrm>
          <a:prstGeom prst="rect">
            <a:avLst/>
          </a:prstGeom>
        </p:spPr>
        <p:txBody>
          <a:bodyPr wrap="square">
            <a:spAutoFit/>
          </a:bodyPr>
          <a:lstStyle/>
          <a:p>
            <a:pPr algn="ctr"/>
            <a:r>
              <a:rPr lang="it-IT" sz="1200" dirty="0" err="1" smtClean="0">
                <a:latin typeface="Times New Roman" pitchFamily="18" charset="0"/>
                <a:cs typeface="Times New Roman" pitchFamily="18" charset="0"/>
              </a:rPr>
              <a:t>vv</a:t>
            </a:r>
            <a:r>
              <a:rPr lang="it-IT" sz="1200" dirty="0" smtClean="0">
                <a:latin typeface="Times New Roman" pitchFamily="18" charset="0"/>
                <a:cs typeface="Times New Roman" pitchFamily="18" charset="0"/>
              </a:rPr>
              <a:t>.  136 – 138</a:t>
            </a:r>
          </a:p>
          <a:p>
            <a:pPr algn="ctr"/>
            <a:r>
              <a:rPr lang="it-IT" sz="1200" i="1" dirty="0" smtClean="0">
                <a:latin typeface="Times New Roman" pitchFamily="18" charset="0"/>
                <a:cs typeface="Times New Roman" pitchFamily="18" charset="0"/>
              </a:rPr>
              <a:t>“La prima luce, che tutta la </a:t>
            </a:r>
            <a:r>
              <a:rPr lang="it-IT" sz="1200" i="1" dirty="0" err="1" smtClean="0">
                <a:latin typeface="Times New Roman" pitchFamily="18" charset="0"/>
                <a:cs typeface="Times New Roman" pitchFamily="18" charset="0"/>
              </a:rPr>
              <a:t>raia</a:t>
            </a:r>
            <a:r>
              <a:rPr lang="it-IT" sz="1200" i="1" dirty="0" smtClean="0">
                <a:latin typeface="Times New Roman" pitchFamily="18" charset="0"/>
                <a:cs typeface="Times New Roman" pitchFamily="18" charset="0"/>
              </a:rPr>
              <a:t>, / per </a:t>
            </a:r>
            <a:r>
              <a:rPr lang="it-IT" sz="1200" i="1" dirty="0" smtClean="0">
                <a:latin typeface="Times New Roman" pitchFamily="18" charset="0"/>
                <a:cs typeface="Times New Roman" pitchFamily="18" charset="0"/>
              </a:rPr>
              <a:t>tanti modi in essa si </a:t>
            </a:r>
            <a:r>
              <a:rPr lang="it-IT" sz="1200" i="1" dirty="0" err="1" smtClean="0">
                <a:latin typeface="Times New Roman" pitchFamily="18" charset="0"/>
                <a:cs typeface="Times New Roman" pitchFamily="18" charset="0"/>
              </a:rPr>
              <a:t>recepe</a:t>
            </a:r>
            <a:r>
              <a:rPr lang="it-IT" sz="1200" i="1" dirty="0" smtClean="0">
                <a:latin typeface="Times New Roman" pitchFamily="18" charset="0"/>
                <a:cs typeface="Times New Roman" pitchFamily="18" charset="0"/>
              </a:rPr>
              <a:t>, /</a:t>
            </a:r>
            <a:endParaRPr lang="it-IT" sz="1200" i="1" dirty="0" smtClean="0">
              <a:latin typeface="Times New Roman" pitchFamily="18" charset="0"/>
              <a:cs typeface="Times New Roman" pitchFamily="18" charset="0"/>
            </a:endParaRPr>
          </a:p>
          <a:p>
            <a:pPr algn="ctr"/>
            <a:r>
              <a:rPr lang="it-IT" sz="1200" i="1" dirty="0" smtClean="0">
                <a:latin typeface="Times New Roman" pitchFamily="18" charset="0"/>
                <a:cs typeface="Times New Roman" pitchFamily="18" charset="0"/>
              </a:rPr>
              <a:t>quanti son li splendori a chi s'appaia.”</a:t>
            </a:r>
            <a:endParaRPr lang="it-IT" sz="1200" i="1" u="sng" dirty="0" smtClean="0">
              <a:latin typeface="Times New Roman" pitchFamily="18" charset="0"/>
              <a:cs typeface="Times New Roman" pitchFamily="18" charset="0"/>
            </a:endParaRPr>
          </a:p>
        </p:txBody>
      </p:sp>
      <p:pic>
        <p:nvPicPr>
          <p:cNvPr id="25602" name="Picture 2" descr="H:\7. FOTOGRAFO opere divina commedia olio su tela fronte\3. PARADISO DA FOTO FOTOGRAFO OK 13.02.2021\29 c PARADISO.JPG"/>
          <p:cNvPicPr>
            <a:picLocks noGrp="1" noChangeAspect="1" noChangeArrowheads="1"/>
          </p:cNvPicPr>
          <p:nvPr>
            <p:ph type="pic" idx="1"/>
          </p:nvPr>
        </p:nvPicPr>
        <p:blipFill>
          <a:blip r:embed="rId2" cstate="print"/>
          <a:srcRect t="1578" b="1578"/>
          <a:stretch>
            <a:fillRect/>
          </a:stretch>
        </p:blipFill>
        <p:spPr bwMode="auto">
          <a:xfrm>
            <a:off x="1792288" y="836613"/>
            <a:ext cx="5486400" cy="5329237"/>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907704" y="6165304"/>
            <a:ext cx="5328592" cy="504056"/>
          </a:xfrm>
        </p:spPr>
        <p:txBody>
          <a:bodyPr>
            <a:normAutofit fontScale="25000" lnSpcReduction="20000"/>
          </a:bodyPr>
          <a:lstStyle/>
          <a:p>
            <a:pPr algn="ctr">
              <a:lnSpc>
                <a:spcPct val="120000"/>
              </a:lnSpc>
              <a:spcBef>
                <a:spcPts val="0"/>
              </a:spcBef>
            </a:pPr>
            <a:r>
              <a:rPr lang="it-IT" sz="4800" dirty="0" err="1" smtClean="0">
                <a:latin typeface="Times New Roman" pitchFamily="18" charset="0"/>
                <a:cs typeface="Times New Roman" pitchFamily="18" charset="0"/>
              </a:rPr>
              <a:t>vv</a:t>
            </a:r>
            <a:r>
              <a:rPr lang="it-IT" sz="4800" dirty="0" smtClean="0">
                <a:latin typeface="Times New Roman" pitchFamily="18" charset="0"/>
                <a:cs typeface="Times New Roman" pitchFamily="18" charset="0"/>
              </a:rPr>
              <a:t>. 88 – 90</a:t>
            </a:r>
          </a:p>
          <a:p>
            <a:pPr algn="ctr">
              <a:lnSpc>
                <a:spcPct val="120000"/>
              </a:lnSpc>
              <a:spcBef>
                <a:spcPts val="0"/>
              </a:spcBef>
            </a:pPr>
            <a:r>
              <a:rPr lang="it-IT" sz="4800" i="1" dirty="0" smtClean="0">
                <a:latin typeface="Times New Roman" pitchFamily="18" charset="0"/>
                <a:cs typeface="Times New Roman" pitchFamily="18" charset="0"/>
              </a:rPr>
              <a:t>“Chiaro mi fu </a:t>
            </a:r>
            <a:r>
              <a:rPr lang="it-IT" sz="4800" i="1" dirty="0" err="1" smtClean="0">
                <a:latin typeface="Times New Roman" pitchFamily="18" charset="0"/>
                <a:cs typeface="Times New Roman" pitchFamily="18" charset="0"/>
              </a:rPr>
              <a:t>allor</a:t>
            </a:r>
            <a:r>
              <a:rPr lang="it-IT" sz="4800" i="1" dirty="0" smtClean="0">
                <a:latin typeface="Times New Roman" pitchFamily="18" charset="0"/>
                <a:cs typeface="Times New Roman" pitchFamily="18" charset="0"/>
              </a:rPr>
              <a:t> come </a:t>
            </a:r>
            <a:r>
              <a:rPr lang="it-IT" sz="4800" i="1" dirty="0" err="1" smtClean="0">
                <a:latin typeface="Times New Roman" pitchFamily="18" charset="0"/>
                <a:cs typeface="Times New Roman" pitchFamily="18" charset="0"/>
              </a:rPr>
              <a:t>ogne</a:t>
            </a:r>
            <a:r>
              <a:rPr lang="it-IT" sz="4800" i="1" dirty="0" smtClean="0">
                <a:latin typeface="Times New Roman" pitchFamily="18" charset="0"/>
                <a:cs typeface="Times New Roman" pitchFamily="18" charset="0"/>
              </a:rPr>
              <a:t> </a:t>
            </a:r>
            <a:r>
              <a:rPr lang="it-IT" sz="4800" i="1" dirty="0" smtClean="0">
                <a:latin typeface="Times New Roman" pitchFamily="18" charset="0"/>
                <a:cs typeface="Times New Roman" pitchFamily="18" charset="0"/>
              </a:rPr>
              <a:t>dove /  </a:t>
            </a:r>
            <a:r>
              <a:rPr lang="it-IT" sz="4800" i="1" dirty="0" smtClean="0">
                <a:latin typeface="Times New Roman" pitchFamily="18" charset="0"/>
                <a:cs typeface="Times New Roman" pitchFamily="18" charset="0"/>
              </a:rPr>
              <a:t>in cielo è paradiso, </a:t>
            </a:r>
            <a:r>
              <a:rPr lang="it-IT" sz="4800" i="1" dirty="0" err="1" smtClean="0">
                <a:latin typeface="Times New Roman" pitchFamily="18" charset="0"/>
                <a:cs typeface="Times New Roman" pitchFamily="18" charset="0"/>
              </a:rPr>
              <a:t>etsi</a:t>
            </a:r>
            <a:r>
              <a:rPr lang="it-IT" sz="4800" i="1" dirty="0" smtClean="0">
                <a:latin typeface="Times New Roman" pitchFamily="18" charset="0"/>
                <a:cs typeface="Times New Roman" pitchFamily="18" charset="0"/>
              </a:rPr>
              <a:t> la </a:t>
            </a:r>
            <a:r>
              <a:rPr lang="it-IT" sz="4800" i="1" dirty="0" smtClean="0">
                <a:latin typeface="Times New Roman" pitchFamily="18" charset="0"/>
                <a:cs typeface="Times New Roman" pitchFamily="18" charset="0"/>
              </a:rPr>
              <a:t>grazia /</a:t>
            </a:r>
            <a:endParaRPr lang="it-IT" sz="4800" i="1" dirty="0" smtClean="0">
              <a:latin typeface="Times New Roman" pitchFamily="18" charset="0"/>
              <a:cs typeface="Times New Roman" pitchFamily="18" charset="0"/>
            </a:endParaRPr>
          </a:p>
          <a:p>
            <a:pPr algn="ctr">
              <a:lnSpc>
                <a:spcPct val="120000"/>
              </a:lnSpc>
              <a:spcBef>
                <a:spcPts val="0"/>
              </a:spcBef>
            </a:pPr>
            <a:r>
              <a:rPr lang="it-IT" sz="4800" i="1" dirty="0" smtClean="0">
                <a:latin typeface="Times New Roman" pitchFamily="18" charset="0"/>
                <a:cs typeface="Times New Roman" pitchFamily="18" charset="0"/>
              </a:rPr>
              <a:t>del sommo ben d'un modo non vi piove”</a:t>
            </a:r>
            <a:endParaRPr lang="it-IT" sz="4800" i="1" dirty="0">
              <a:latin typeface="Times New Roman" pitchFamily="18" charset="0"/>
              <a:cs typeface="Times New Roman" pitchFamily="18" charset="0"/>
            </a:endParaRPr>
          </a:p>
        </p:txBody>
      </p:sp>
      <p:sp>
        <p:nvSpPr>
          <p:cNvPr id="1025" name="Rectangle 1"/>
          <p:cNvSpPr>
            <a:spLocks noGrp="1" noChangeArrowheads="1"/>
          </p:cNvSpPr>
          <p:nvPr>
            <p:ph type="title"/>
          </p:nvPr>
        </p:nvSpPr>
        <p:spPr bwMode="auto">
          <a:xfrm>
            <a:off x="1907705" y="224678"/>
            <a:ext cx="5328592" cy="104644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Paradiso, Canto </a:t>
            </a:r>
            <a:r>
              <a:rPr lang="it-IT" sz="1200" dirty="0" err="1" smtClean="0">
                <a:latin typeface="Times New Roman" pitchFamily="18" charset="0"/>
                <a:cs typeface="Times New Roman" pitchFamily="18" charset="0"/>
              </a:rPr>
              <a:t>III°</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[nel quale si tratta di quello medesimo cielo de la Luna e di certi spiriti che </a:t>
            </a:r>
            <a:r>
              <a:rPr lang="it-IT" sz="1000" b="0" dirty="0" err="1" smtClean="0">
                <a:latin typeface="Times New Roman" pitchFamily="18" charset="0"/>
                <a:cs typeface="Times New Roman" pitchFamily="18" charset="0"/>
              </a:rPr>
              <a:t>appariro</a:t>
            </a:r>
            <a:r>
              <a:rPr lang="it-IT" sz="1000" b="0" dirty="0" smtClean="0">
                <a:latin typeface="Times New Roman" pitchFamily="18" charset="0"/>
                <a:cs typeface="Times New Roman" pitchFamily="18" charset="0"/>
              </a:rPr>
              <a:t> in esso; e solve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qui una questione: cioè se li spiriti che sono in cielo di sotto vorrebbero esser più </a:t>
            </a:r>
            <a:r>
              <a:rPr lang="it-IT" sz="1000" b="0" dirty="0" err="1" smtClean="0">
                <a:latin typeface="Times New Roman" pitchFamily="18" charset="0"/>
                <a:cs typeface="Times New Roman" pitchFamily="18" charset="0"/>
              </a:rPr>
              <a:t>sù</a:t>
            </a:r>
            <a:r>
              <a:rPr lang="it-IT" sz="1000" b="0" dirty="0" smtClean="0">
                <a:latin typeface="Times New Roman" pitchFamily="18" charset="0"/>
                <a:cs typeface="Times New Roman" pitchFamily="18" charset="0"/>
              </a:rPr>
              <a:t> ch'</a:t>
            </a:r>
            <a:r>
              <a:rPr lang="it-IT" sz="1000" b="0" dirty="0" err="1" smtClean="0">
                <a:latin typeface="Times New Roman" pitchFamily="18" charset="0"/>
                <a:cs typeface="Times New Roman" pitchFamily="18" charset="0"/>
              </a:rPr>
              <a:t>elli</a:t>
            </a:r>
            <a:r>
              <a:rPr lang="it-IT" sz="1000" b="0" dirty="0" smtClean="0">
                <a:latin typeface="Times New Roman" pitchFamily="18" charset="0"/>
                <a:cs typeface="Times New Roman" pitchFamily="18" charset="0"/>
              </a:rPr>
              <a:t> siano.] </a:t>
            </a:r>
            <a:br>
              <a:rPr lang="it-IT" sz="1000" b="0" dirty="0" smtClean="0">
                <a:latin typeface="Times New Roman" pitchFamily="18" charset="0"/>
                <a:cs typeface="Times New Roman" pitchFamily="18" charset="0"/>
              </a:rPr>
            </a:br>
            <a:r>
              <a:rPr lang="it-IT" sz="1000" dirty="0" smtClean="0"/>
              <a:t/>
            </a:r>
            <a:br>
              <a:rPr lang="it-IT" sz="1000" dirty="0" smtClean="0"/>
            </a:br>
            <a:r>
              <a:rPr lang="it-IT" sz="1000" dirty="0" smtClean="0">
                <a:latin typeface="Times New Roman" pitchFamily="18" charset="0"/>
                <a:cs typeface="Times New Roman" pitchFamily="18" charset="0"/>
              </a:rPr>
              <a:t/>
            </a:r>
            <a:br>
              <a:rPr lang="it-IT" sz="1000" dirty="0" smtClean="0">
                <a:latin typeface="Times New Roman" pitchFamily="18" charset="0"/>
                <a:cs typeface="Times New Roman" pitchFamily="18" charset="0"/>
              </a:rPr>
            </a:b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3074" name="Picture 2" descr="H:\7. FOTOGRAFO opere divina commedia olio su tela fronte\3. PARADISO DA FOTO FOTOGRAFO OK 13.02.2021\03 c PARADISO.JPG"/>
          <p:cNvPicPr>
            <a:picLocks noChangeAspect="1" noChangeArrowheads="1"/>
          </p:cNvPicPr>
          <p:nvPr/>
        </p:nvPicPr>
        <p:blipFill>
          <a:blip r:embed="rId2" cstate="print"/>
          <a:srcRect/>
          <a:stretch>
            <a:fillRect/>
          </a:stretch>
        </p:blipFill>
        <p:spPr bwMode="auto">
          <a:xfrm>
            <a:off x="1907704" y="908720"/>
            <a:ext cx="5328592" cy="5184576"/>
          </a:xfrm>
          <a:prstGeom prst="rect">
            <a:avLst/>
          </a:prstGeom>
          <a:noFill/>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91680" y="5949280"/>
            <a:ext cx="5486400" cy="648072"/>
          </a:xfrm>
        </p:spPr>
        <p:txBody>
          <a:bodyPr>
            <a:normAutofit fontScale="70000" lnSpcReduction="20000"/>
          </a:bodyPr>
          <a:lstStyle/>
          <a:p>
            <a:pPr algn="ctr"/>
            <a:r>
              <a:rPr lang="it-IT" sz="4800" dirty="0" smtClean="0">
                <a:latin typeface="Times New Roman" pitchFamily="18" charset="0"/>
                <a:cs typeface="Times New Roman" pitchFamily="18" charset="0"/>
              </a:rPr>
              <a:t> </a:t>
            </a:r>
            <a:endParaRPr lang="it-IT" sz="4800" dirty="0">
              <a:latin typeface="Times New Roman" pitchFamily="18" charset="0"/>
              <a:cs typeface="Times New Roman" pitchFamily="18" charset="0"/>
            </a:endParaRPr>
          </a:p>
          <a:p>
            <a:pPr algn="ctr">
              <a:lnSpc>
                <a:spcPct val="20000"/>
              </a:lnSpc>
            </a:pPr>
            <a:r>
              <a:rPr lang="it-IT" sz="4800" dirty="0">
                <a:latin typeface="Times New Roman" pitchFamily="18" charset="0"/>
                <a:cs typeface="Times New Roman" pitchFamily="18" charset="0"/>
              </a:rPr>
              <a:t> </a:t>
            </a:r>
          </a:p>
          <a:p>
            <a:endParaRPr lang="it-IT" dirty="0"/>
          </a:p>
          <a:p>
            <a:pPr algn="ctr"/>
            <a:endParaRPr lang="it-IT" dirty="0"/>
          </a:p>
        </p:txBody>
      </p:sp>
      <p:sp>
        <p:nvSpPr>
          <p:cNvPr id="1025" name="Rectangle 1"/>
          <p:cNvSpPr>
            <a:spLocks noGrp="1" noChangeArrowheads="1"/>
          </p:cNvSpPr>
          <p:nvPr>
            <p:ph type="title"/>
          </p:nvPr>
        </p:nvSpPr>
        <p:spPr bwMode="auto">
          <a:xfrm>
            <a:off x="1403648" y="35668"/>
            <a:ext cx="619268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Paradiso, Canto </a:t>
            </a:r>
            <a:r>
              <a:rPr lang="it-IT" sz="1200" dirty="0" err="1" smtClean="0">
                <a:latin typeface="Times New Roman" pitchFamily="18" charset="0"/>
                <a:cs typeface="Times New Roman" pitchFamily="18" charset="0"/>
              </a:rPr>
              <a:t>XXX°</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[ove narra come l'</a:t>
            </a:r>
            <a:r>
              <a:rPr lang="it-IT" sz="1000" b="0" dirty="0" err="1" smtClean="0">
                <a:latin typeface="Times New Roman" pitchFamily="18" charset="0"/>
                <a:cs typeface="Times New Roman" pitchFamily="18" charset="0"/>
              </a:rPr>
              <a:t>auttore</a:t>
            </a:r>
            <a:r>
              <a:rPr lang="it-IT" sz="1000" b="0" dirty="0" smtClean="0">
                <a:latin typeface="Times New Roman" pitchFamily="18" charset="0"/>
                <a:cs typeface="Times New Roman" pitchFamily="18" charset="0"/>
              </a:rPr>
              <a:t> </a:t>
            </a:r>
            <a:r>
              <a:rPr lang="it-IT" sz="1000" b="0" dirty="0" err="1" smtClean="0">
                <a:latin typeface="Times New Roman" pitchFamily="18" charset="0"/>
                <a:cs typeface="Times New Roman" pitchFamily="18" charset="0"/>
              </a:rPr>
              <a:t>vidde</a:t>
            </a:r>
            <a:r>
              <a:rPr lang="it-IT" sz="1000" b="0" dirty="0" smtClean="0">
                <a:latin typeface="Times New Roman" pitchFamily="18" charset="0"/>
                <a:cs typeface="Times New Roman" pitchFamily="18" charset="0"/>
              </a:rPr>
              <a:t> per </a:t>
            </a:r>
            <a:r>
              <a:rPr lang="it-IT" sz="1000" b="0" dirty="0" err="1" smtClean="0">
                <a:latin typeface="Times New Roman" pitchFamily="18" charset="0"/>
                <a:cs typeface="Times New Roman" pitchFamily="18" charset="0"/>
              </a:rPr>
              <a:t>conducimento</a:t>
            </a:r>
            <a:r>
              <a:rPr lang="it-IT" sz="1000" b="0" dirty="0" smtClean="0">
                <a:latin typeface="Times New Roman" pitchFamily="18" charset="0"/>
                <a:cs typeface="Times New Roman" pitchFamily="18" charset="0"/>
              </a:rPr>
              <a:t> di Beatrice li splendori de la divinità </a:t>
            </a:r>
            <a:r>
              <a:rPr lang="it-IT" sz="1000" b="0" dirty="0" smtClean="0">
                <a:latin typeface="Times New Roman" pitchFamily="18" charset="0"/>
                <a:cs typeface="Times New Roman" pitchFamily="18" charset="0"/>
              </a:rPr>
              <a:t>e le </a:t>
            </a:r>
            <a:r>
              <a:rPr lang="it-IT" sz="1000" b="0" dirty="0" err="1" smtClean="0">
                <a:latin typeface="Times New Roman" pitchFamily="18" charset="0"/>
                <a:cs typeface="Times New Roman" pitchFamily="18" charset="0"/>
              </a:rPr>
              <a:t>seggie</a:t>
            </a:r>
            <a:r>
              <a:rPr lang="it-IT" sz="1000" b="0" dirty="0" smtClean="0">
                <a:latin typeface="Times New Roman" pitchFamily="18" charset="0"/>
                <a:cs typeface="Times New Roman" pitchFamily="18" charset="0"/>
              </a:rPr>
              <a:t> de l'anime de li uomini, tra le quali vide già collocata quella de lo </a:t>
            </a:r>
            <a:r>
              <a:rPr lang="it-IT" sz="1000" b="0" dirty="0" err="1" smtClean="0">
                <a:latin typeface="Times New Roman" pitchFamily="18" charset="0"/>
                <a:cs typeface="Times New Roman" pitchFamily="18" charset="0"/>
              </a:rPr>
              <a:t>imperadore</a:t>
            </a:r>
            <a:r>
              <a:rPr lang="it-IT" sz="1000" b="0" dirty="0" smtClean="0">
                <a:latin typeface="Times New Roman" pitchFamily="18" charset="0"/>
                <a:cs typeface="Times New Roman" pitchFamily="18" charset="0"/>
              </a:rPr>
              <a:t> Arrigo </a:t>
            </a:r>
            <a:r>
              <a:rPr lang="it-IT" sz="1000" b="0" dirty="0" smtClean="0">
                <a:latin typeface="Times New Roman" pitchFamily="18" charset="0"/>
                <a:cs typeface="Times New Roman" pitchFamily="18" charset="0"/>
              </a:rPr>
              <a:t>di </a:t>
            </a:r>
            <a:r>
              <a:rPr lang="it-IT" sz="1000" b="0" dirty="0" err="1" smtClean="0">
                <a:latin typeface="Times New Roman" pitchFamily="18" charset="0"/>
                <a:cs typeface="Times New Roman" pitchFamily="18" charset="0"/>
              </a:rPr>
              <a:t>Lunzimborgo</a:t>
            </a:r>
            <a:r>
              <a:rPr lang="it-IT" sz="1000" b="0" dirty="0" smtClean="0">
                <a:latin typeface="Times New Roman" pitchFamily="18" charset="0"/>
                <a:cs typeface="Times New Roman" pitchFamily="18" charset="0"/>
              </a:rPr>
              <a:t> con la sua corona</a:t>
            </a:r>
            <a:r>
              <a:rPr lang="it-IT" sz="1000" b="0" dirty="0" smtClean="0">
                <a:latin typeface="Times New Roman" pitchFamily="18" charset="0"/>
                <a:cs typeface="Times New Roman" pitchFamily="18" charset="0"/>
              </a:rPr>
              <a:t>.]</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7" name="Rettangolo 6"/>
          <p:cNvSpPr/>
          <p:nvPr/>
        </p:nvSpPr>
        <p:spPr>
          <a:xfrm>
            <a:off x="1763688" y="6237312"/>
            <a:ext cx="5544616" cy="646331"/>
          </a:xfrm>
          <a:prstGeom prst="rect">
            <a:avLst/>
          </a:prstGeom>
        </p:spPr>
        <p:txBody>
          <a:bodyPr wrap="square">
            <a:spAutoFit/>
          </a:bodyPr>
          <a:lstStyle/>
          <a:p>
            <a:pPr algn="ctr"/>
            <a:r>
              <a:rPr lang="it-IT" sz="1200" dirty="0" err="1" smtClean="0">
                <a:latin typeface="Times New Roman" pitchFamily="18" charset="0"/>
                <a:cs typeface="Times New Roman" pitchFamily="18" charset="0"/>
              </a:rPr>
              <a:t>vv</a:t>
            </a:r>
            <a:r>
              <a:rPr lang="it-IT" sz="1200" dirty="0" smtClean="0">
                <a:latin typeface="Times New Roman" pitchFamily="18" charset="0"/>
                <a:cs typeface="Times New Roman" pitchFamily="18" charset="0"/>
              </a:rPr>
              <a:t>. 97 – 99 </a:t>
            </a:r>
          </a:p>
          <a:p>
            <a:pPr algn="ctr"/>
            <a:r>
              <a:rPr lang="it-IT" sz="1200" i="1" dirty="0" smtClean="0">
                <a:latin typeface="Times New Roman" pitchFamily="18" charset="0"/>
                <a:cs typeface="Times New Roman" pitchFamily="18" charset="0"/>
              </a:rPr>
              <a:t>“O </a:t>
            </a:r>
            <a:r>
              <a:rPr lang="it-IT" sz="1200" i="1" dirty="0" err="1" smtClean="0">
                <a:latin typeface="Times New Roman" pitchFamily="18" charset="0"/>
                <a:cs typeface="Times New Roman" pitchFamily="18" charset="0"/>
              </a:rPr>
              <a:t>isplendor</a:t>
            </a:r>
            <a:r>
              <a:rPr lang="it-IT" sz="1200" i="1" dirty="0" smtClean="0">
                <a:latin typeface="Times New Roman" pitchFamily="18" charset="0"/>
                <a:cs typeface="Times New Roman" pitchFamily="18" charset="0"/>
              </a:rPr>
              <a:t> di Dio, per cu' io </a:t>
            </a:r>
            <a:r>
              <a:rPr lang="it-IT" sz="1200" i="1" dirty="0" smtClean="0">
                <a:latin typeface="Times New Roman" pitchFamily="18" charset="0"/>
                <a:cs typeface="Times New Roman" pitchFamily="18" charset="0"/>
              </a:rPr>
              <a:t>vidi / l'alto </a:t>
            </a:r>
            <a:r>
              <a:rPr lang="it-IT" sz="1200" i="1" dirty="0" err="1" smtClean="0">
                <a:latin typeface="Times New Roman" pitchFamily="18" charset="0"/>
                <a:cs typeface="Times New Roman" pitchFamily="18" charset="0"/>
              </a:rPr>
              <a:t>trïunfo</a:t>
            </a:r>
            <a:r>
              <a:rPr lang="it-IT" sz="1200" i="1" dirty="0" smtClean="0">
                <a:latin typeface="Times New Roman" pitchFamily="18" charset="0"/>
                <a:cs typeface="Times New Roman" pitchFamily="18" charset="0"/>
              </a:rPr>
              <a:t> del regno verace</a:t>
            </a:r>
            <a:r>
              <a:rPr lang="it-IT" sz="1200" i="1" dirty="0" smtClean="0">
                <a:latin typeface="Times New Roman" pitchFamily="18" charset="0"/>
                <a:cs typeface="Times New Roman" pitchFamily="18" charset="0"/>
              </a:rPr>
              <a:t>, /</a:t>
            </a:r>
            <a:endParaRPr lang="it-IT" sz="1200" i="1" dirty="0" smtClean="0">
              <a:latin typeface="Times New Roman" pitchFamily="18" charset="0"/>
              <a:cs typeface="Times New Roman" pitchFamily="18" charset="0"/>
            </a:endParaRPr>
          </a:p>
          <a:p>
            <a:pPr algn="ctr"/>
            <a:r>
              <a:rPr lang="it-IT" sz="1200" i="1" dirty="0" smtClean="0">
                <a:latin typeface="Times New Roman" pitchFamily="18" charset="0"/>
                <a:cs typeface="Times New Roman" pitchFamily="18" charset="0"/>
              </a:rPr>
              <a:t>dammi virtù a dir com' ïo il vidi!”</a:t>
            </a:r>
            <a:endParaRPr lang="it-IT" sz="1200" i="1" dirty="0">
              <a:latin typeface="Times New Roman" pitchFamily="18" charset="0"/>
              <a:cs typeface="Times New Roman" pitchFamily="18" charset="0"/>
            </a:endParaRPr>
          </a:p>
        </p:txBody>
      </p:sp>
      <p:pic>
        <p:nvPicPr>
          <p:cNvPr id="26627" name="Picture 3" descr="H:\7. FOTOGRAFO opere divina commedia olio su tela fronte\3. PARADISO DA FOTO FOTOGRAFO OK 13.02.2021\30 c PARADISO.JPG"/>
          <p:cNvPicPr>
            <a:picLocks noGrp="1" noChangeAspect="1" noChangeArrowheads="1"/>
          </p:cNvPicPr>
          <p:nvPr>
            <p:ph type="pic" idx="1"/>
          </p:nvPr>
        </p:nvPicPr>
        <p:blipFill>
          <a:blip r:embed="rId2" cstate="print"/>
          <a:srcRect l="1354" r="1354"/>
          <a:stretch>
            <a:fillRect/>
          </a:stretch>
        </p:blipFill>
        <p:spPr bwMode="auto">
          <a:xfrm>
            <a:off x="1619672" y="620713"/>
            <a:ext cx="5760640" cy="5616575"/>
          </a:xfrm>
          <a:prstGeom prst="rect">
            <a:avLst/>
          </a:prstGeom>
          <a:noFill/>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403648" y="5949280"/>
            <a:ext cx="5486400" cy="648072"/>
          </a:xfrm>
        </p:spPr>
        <p:txBody>
          <a:bodyPr>
            <a:normAutofit fontScale="70000" lnSpcReduction="20000"/>
          </a:bodyPr>
          <a:lstStyle/>
          <a:p>
            <a:pPr algn="ctr"/>
            <a:endParaRPr lang="it-IT" sz="4800" dirty="0">
              <a:latin typeface="Times New Roman" pitchFamily="18" charset="0"/>
              <a:cs typeface="Times New Roman" pitchFamily="18" charset="0"/>
            </a:endParaRPr>
          </a:p>
          <a:p>
            <a:pPr algn="ctr">
              <a:lnSpc>
                <a:spcPct val="20000"/>
              </a:lnSpc>
            </a:pPr>
            <a:r>
              <a:rPr lang="it-IT" sz="4800" dirty="0">
                <a:latin typeface="Times New Roman" pitchFamily="18" charset="0"/>
                <a:cs typeface="Times New Roman" pitchFamily="18" charset="0"/>
              </a:rPr>
              <a:t> </a:t>
            </a:r>
          </a:p>
          <a:p>
            <a:endParaRPr lang="it-IT" dirty="0"/>
          </a:p>
          <a:p>
            <a:pPr algn="ctr"/>
            <a:endParaRPr lang="it-IT" dirty="0"/>
          </a:p>
        </p:txBody>
      </p:sp>
      <p:sp>
        <p:nvSpPr>
          <p:cNvPr id="1025" name="Rectangle 1"/>
          <p:cNvSpPr>
            <a:spLocks noGrp="1" noChangeArrowheads="1"/>
          </p:cNvSpPr>
          <p:nvPr>
            <p:ph type="title"/>
          </p:nvPr>
        </p:nvSpPr>
        <p:spPr bwMode="auto">
          <a:xfrm>
            <a:off x="1835696" y="-4231"/>
            <a:ext cx="5472608"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Paradiso, Canto </a:t>
            </a:r>
            <a:r>
              <a:rPr lang="it-IT" sz="1200" dirty="0" err="1" smtClean="0">
                <a:latin typeface="Times New Roman" pitchFamily="18" charset="0"/>
                <a:cs typeface="Times New Roman" pitchFamily="18" charset="0"/>
              </a:rPr>
              <a:t>XXXI°</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 il quale tratta come l'</a:t>
            </a:r>
            <a:r>
              <a:rPr lang="it-IT" sz="1000" b="0" dirty="0" err="1" smtClean="0">
                <a:latin typeface="Times New Roman" pitchFamily="18" charset="0"/>
                <a:cs typeface="Times New Roman" pitchFamily="18" charset="0"/>
              </a:rPr>
              <a:t>auttore</a:t>
            </a:r>
            <a:r>
              <a:rPr lang="it-IT" sz="1000" b="0" dirty="0" smtClean="0">
                <a:latin typeface="Times New Roman" pitchFamily="18" charset="0"/>
                <a:cs typeface="Times New Roman" pitchFamily="18" charset="0"/>
              </a:rPr>
              <a:t> </a:t>
            </a:r>
            <a:r>
              <a:rPr lang="it-IT" sz="1000" b="0" dirty="0" err="1" smtClean="0">
                <a:latin typeface="Times New Roman" pitchFamily="18" charset="0"/>
                <a:cs typeface="Times New Roman" pitchFamily="18" charset="0"/>
              </a:rPr>
              <a:t>fue</a:t>
            </a:r>
            <a:r>
              <a:rPr lang="it-IT" sz="1000" b="0" dirty="0" smtClean="0">
                <a:latin typeface="Times New Roman" pitchFamily="18" charset="0"/>
                <a:cs typeface="Times New Roman" pitchFamily="18" charset="0"/>
              </a:rPr>
              <a:t> lasciato da Beatrice e trovò Santo Bernardo, </a:t>
            </a:r>
            <a:r>
              <a:rPr lang="it-IT" sz="1000" b="0" dirty="0" err="1" smtClean="0">
                <a:latin typeface="Times New Roman" pitchFamily="18" charset="0"/>
                <a:cs typeface="Times New Roman" pitchFamily="18" charset="0"/>
              </a:rPr>
              <a:t>perlo</a:t>
            </a:r>
            <a:r>
              <a:rPr lang="it-IT" sz="1000" b="0" dirty="0" smtClean="0">
                <a:latin typeface="Times New Roman" pitchFamily="18" charset="0"/>
                <a:cs typeface="Times New Roman" pitchFamily="18" charset="0"/>
              </a:rPr>
              <a:t> cui </a:t>
            </a:r>
            <a:r>
              <a:rPr lang="it-IT" sz="1000" b="0" dirty="0" err="1" smtClean="0">
                <a:latin typeface="Times New Roman" pitchFamily="18" charset="0"/>
                <a:cs typeface="Times New Roman" pitchFamily="18" charset="0"/>
              </a:rPr>
              <a:t>nducimento</a:t>
            </a:r>
            <a:r>
              <a:rPr lang="it-IT" sz="1000" b="0" dirty="0" smtClean="0">
                <a:latin typeface="Times New Roman" pitchFamily="18" charset="0"/>
                <a:cs typeface="Times New Roman" pitchFamily="18" charset="0"/>
              </a:rPr>
              <a:t>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rivide Beatrice ne la sua gloria; poi pone una orazione che Dante fece a Beatrice che pregasse per lui</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 lo nostro </a:t>
            </a:r>
            <a:r>
              <a:rPr lang="it-IT" sz="1000" b="0" dirty="0" err="1" smtClean="0">
                <a:latin typeface="Times New Roman" pitchFamily="18" charset="0"/>
                <a:cs typeface="Times New Roman" pitchFamily="18" charset="0"/>
              </a:rPr>
              <a:t>Segnore</a:t>
            </a:r>
            <a:r>
              <a:rPr lang="it-IT" sz="1000" b="0" dirty="0" smtClean="0">
                <a:latin typeface="Times New Roman" pitchFamily="18" charset="0"/>
                <a:cs typeface="Times New Roman" pitchFamily="18" charset="0"/>
              </a:rPr>
              <a:t> Iddio e la nostra Donna sua Madre; e come vide la Divina Maestà</a:t>
            </a:r>
            <a:r>
              <a:rPr lang="it-IT" sz="1000" b="0" dirty="0" smtClean="0">
                <a:latin typeface="Times New Roman" pitchFamily="18" charset="0"/>
                <a:cs typeface="Times New Roman" pitchFamily="18" charset="0"/>
              </a:rPr>
              <a:t>.]</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7" name="Rettangolo 6"/>
          <p:cNvSpPr/>
          <p:nvPr/>
        </p:nvSpPr>
        <p:spPr>
          <a:xfrm>
            <a:off x="1763688" y="6237312"/>
            <a:ext cx="5400600" cy="646331"/>
          </a:xfrm>
          <a:prstGeom prst="rect">
            <a:avLst/>
          </a:prstGeom>
        </p:spPr>
        <p:txBody>
          <a:bodyPr wrap="square">
            <a:spAutoFit/>
          </a:bodyPr>
          <a:lstStyle/>
          <a:p>
            <a:pPr algn="ctr"/>
            <a:r>
              <a:rPr lang="it-IT" sz="1200" dirty="0" err="1" smtClean="0">
                <a:latin typeface="Times New Roman" pitchFamily="18" charset="0"/>
                <a:cs typeface="Times New Roman" pitchFamily="18" charset="0"/>
              </a:rPr>
              <a:t>vv</a:t>
            </a:r>
            <a:r>
              <a:rPr lang="it-IT" sz="1200" dirty="0" smtClean="0">
                <a:latin typeface="Times New Roman" pitchFamily="18" charset="0"/>
                <a:cs typeface="Times New Roman" pitchFamily="18" charset="0"/>
              </a:rPr>
              <a:t>. 22 – 24 </a:t>
            </a:r>
          </a:p>
          <a:p>
            <a:pPr algn="ctr"/>
            <a:r>
              <a:rPr lang="it-IT" sz="1200" i="1" dirty="0" smtClean="0">
                <a:latin typeface="Times New Roman" pitchFamily="18" charset="0"/>
                <a:cs typeface="Times New Roman" pitchFamily="18" charset="0"/>
              </a:rPr>
              <a:t>“ché la luce divina è </a:t>
            </a:r>
            <a:r>
              <a:rPr lang="it-IT" sz="1200" i="1" dirty="0" smtClean="0">
                <a:latin typeface="Times New Roman" pitchFamily="18" charset="0"/>
                <a:cs typeface="Times New Roman" pitchFamily="18" charset="0"/>
              </a:rPr>
              <a:t>penetrante / per </a:t>
            </a:r>
            <a:r>
              <a:rPr lang="it-IT" sz="1200" i="1" dirty="0" smtClean="0">
                <a:latin typeface="Times New Roman" pitchFamily="18" charset="0"/>
                <a:cs typeface="Times New Roman" pitchFamily="18" charset="0"/>
              </a:rPr>
              <a:t>l'universo secondo ch'è degno</a:t>
            </a:r>
            <a:r>
              <a:rPr lang="it-IT" sz="1200" i="1" dirty="0" smtClean="0">
                <a:latin typeface="Times New Roman" pitchFamily="18" charset="0"/>
                <a:cs typeface="Times New Roman" pitchFamily="18" charset="0"/>
              </a:rPr>
              <a:t>, /</a:t>
            </a:r>
            <a:endParaRPr lang="it-IT" sz="1200" i="1" dirty="0" smtClean="0">
              <a:latin typeface="Times New Roman" pitchFamily="18" charset="0"/>
              <a:cs typeface="Times New Roman" pitchFamily="18" charset="0"/>
            </a:endParaRPr>
          </a:p>
          <a:p>
            <a:pPr algn="ctr"/>
            <a:r>
              <a:rPr lang="it-IT" sz="1200" i="1" dirty="0" smtClean="0">
                <a:latin typeface="Times New Roman" pitchFamily="18" charset="0"/>
                <a:cs typeface="Times New Roman" pitchFamily="18" charset="0"/>
              </a:rPr>
              <a:t>sì che nulla le </a:t>
            </a:r>
            <a:r>
              <a:rPr lang="it-IT" sz="1200" i="1" dirty="0" err="1" smtClean="0">
                <a:latin typeface="Times New Roman" pitchFamily="18" charset="0"/>
                <a:cs typeface="Times New Roman" pitchFamily="18" charset="0"/>
              </a:rPr>
              <a:t>puote</a:t>
            </a:r>
            <a:r>
              <a:rPr lang="it-IT" sz="1200" i="1" dirty="0" smtClean="0">
                <a:latin typeface="Times New Roman" pitchFamily="18" charset="0"/>
                <a:cs typeface="Times New Roman" pitchFamily="18" charset="0"/>
              </a:rPr>
              <a:t> essere ostante”</a:t>
            </a:r>
            <a:endParaRPr lang="it-IT" sz="1200" i="1" dirty="0">
              <a:latin typeface="Times New Roman" pitchFamily="18" charset="0"/>
              <a:cs typeface="Times New Roman" pitchFamily="18" charset="0"/>
            </a:endParaRPr>
          </a:p>
        </p:txBody>
      </p:sp>
      <p:sp>
        <p:nvSpPr>
          <p:cNvPr id="8" name="Segnaposto immagine 5"/>
          <p:cNvSpPr txBox="1">
            <a:spLocks/>
          </p:cNvSpPr>
          <p:nvPr/>
        </p:nvSpPr>
        <p:spPr>
          <a:xfrm>
            <a:off x="1754966" y="776670"/>
            <a:ext cx="5486400" cy="5544617"/>
          </a:xfrm>
          <a:prstGeom prst="rect">
            <a:avLst/>
          </a:prstGeom>
        </p:spPr>
      </p:sp>
      <p:pic>
        <p:nvPicPr>
          <p:cNvPr id="27650" name="Picture 2" descr="H:\7. FOTOGRAFO opere divina commedia olio su tela fronte\3. PARADISO DA FOTO FOTOGRAFO OK 13.02.2021\31 c PARADISO.JPG"/>
          <p:cNvPicPr>
            <a:picLocks noGrp="1" noChangeAspect="1" noChangeArrowheads="1"/>
          </p:cNvPicPr>
          <p:nvPr>
            <p:ph type="pic" idx="1"/>
          </p:nvPr>
        </p:nvPicPr>
        <p:blipFill>
          <a:blip r:embed="rId2" cstate="print"/>
          <a:srcRect l="728" r="728"/>
          <a:stretch>
            <a:fillRect/>
          </a:stretch>
        </p:blipFill>
        <p:spPr bwMode="auto">
          <a:xfrm>
            <a:off x="1691680" y="692150"/>
            <a:ext cx="5616624" cy="5545138"/>
          </a:xfrm>
          <a:prstGeom prst="rect">
            <a:avLst/>
          </a:prstGeo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91680" y="5949280"/>
            <a:ext cx="5486400" cy="648072"/>
          </a:xfrm>
        </p:spPr>
        <p:txBody>
          <a:bodyPr>
            <a:normAutofit fontScale="70000" lnSpcReduction="20000"/>
          </a:bodyPr>
          <a:lstStyle/>
          <a:p>
            <a:pPr algn="ctr"/>
            <a:endParaRPr lang="it-IT" sz="4800" dirty="0">
              <a:latin typeface="Times New Roman" pitchFamily="18" charset="0"/>
              <a:cs typeface="Times New Roman" pitchFamily="18" charset="0"/>
            </a:endParaRPr>
          </a:p>
          <a:p>
            <a:pPr algn="ctr">
              <a:lnSpc>
                <a:spcPct val="20000"/>
              </a:lnSpc>
            </a:pPr>
            <a:r>
              <a:rPr lang="it-IT" sz="4800" dirty="0">
                <a:latin typeface="Times New Roman" pitchFamily="18" charset="0"/>
                <a:cs typeface="Times New Roman" pitchFamily="18" charset="0"/>
              </a:rPr>
              <a:t> </a:t>
            </a:r>
          </a:p>
          <a:p>
            <a:endParaRPr lang="it-IT" dirty="0"/>
          </a:p>
          <a:p>
            <a:pPr algn="ctr"/>
            <a:endParaRPr lang="it-IT" dirty="0"/>
          </a:p>
        </p:txBody>
      </p:sp>
      <p:sp>
        <p:nvSpPr>
          <p:cNvPr id="1025" name="Rectangle 1"/>
          <p:cNvSpPr>
            <a:spLocks noGrp="1" noChangeArrowheads="1"/>
          </p:cNvSpPr>
          <p:nvPr>
            <p:ph type="title"/>
          </p:nvPr>
        </p:nvSpPr>
        <p:spPr bwMode="auto">
          <a:xfrm>
            <a:off x="1403648" y="95411"/>
            <a:ext cx="6264696"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Paradiso, Canto </a:t>
            </a:r>
            <a:r>
              <a:rPr lang="it-IT" sz="1200" dirty="0" err="1" smtClean="0">
                <a:latin typeface="Times New Roman" pitchFamily="18" charset="0"/>
                <a:cs typeface="Times New Roman" pitchFamily="18" charset="0"/>
              </a:rPr>
              <a:t>XXXII°</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[ove tratta come santo Bernardo mostrò a Dante ordinatamente li luoghi de' beati del Vecchio </a:t>
            </a:r>
            <a:r>
              <a:rPr lang="it-IT" sz="1000" b="0" dirty="0" smtClean="0">
                <a:latin typeface="Times New Roman" pitchFamily="18" charset="0"/>
                <a:cs typeface="Times New Roman" pitchFamily="18" charset="0"/>
              </a:rPr>
              <a:t>e  </a:t>
            </a:r>
            <a:r>
              <a:rPr lang="it-IT" sz="1000" b="0" dirty="0" smtClean="0">
                <a:latin typeface="Times New Roman" pitchFamily="18" charset="0"/>
                <a:cs typeface="Times New Roman" pitchFamily="18" charset="0"/>
              </a:rPr>
              <a:t>del Nuovo Testamento; e come a la voce de l'Arcangelo </a:t>
            </a:r>
            <a:r>
              <a:rPr lang="it-IT" sz="1000" b="0" dirty="0" err="1" smtClean="0">
                <a:latin typeface="Times New Roman" pitchFamily="18" charset="0"/>
                <a:cs typeface="Times New Roman" pitchFamily="18" charset="0"/>
              </a:rPr>
              <a:t>Gabriello</a:t>
            </a:r>
            <a:r>
              <a:rPr lang="it-IT" sz="1000" b="0" dirty="0" smtClean="0">
                <a:latin typeface="Times New Roman" pitchFamily="18" charset="0"/>
                <a:cs typeface="Times New Roman" pitchFamily="18" charset="0"/>
              </a:rPr>
              <a:t> </a:t>
            </a:r>
            <a:r>
              <a:rPr lang="it-IT" sz="1000" b="0" dirty="0" err="1" smtClean="0">
                <a:latin typeface="Times New Roman" pitchFamily="18" charset="0"/>
                <a:cs typeface="Times New Roman" pitchFamily="18" charset="0"/>
              </a:rPr>
              <a:t>laudavano</a:t>
            </a:r>
            <a:r>
              <a:rPr lang="it-IT" sz="1000" b="0" dirty="0" smtClean="0">
                <a:latin typeface="Times New Roman" pitchFamily="18" charset="0"/>
                <a:cs typeface="Times New Roman" pitchFamily="18" charset="0"/>
              </a:rPr>
              <a:t> nostra Madonna, </a:t>
            </a:r>
            <a:r>
              <a:rPr lang="it-IT" sz="1000" b="0" dirty="0" smtClean="0">
                <a:latin typeface="Times New Roman" pitchFamily="18" charset="0"/>
                <a:cs typeface="Times New Roman" pitchFamily="18" charset="0"/>
              </a:rPr>
              <a:t>cioè </a:t>
            </a:r>
            <a:r>
              <a:rPr lang="it-IT" sz="1000" b="0" dirty="0" smtClean="0">
                <a:latin typeface="Times New Roman" pitchFamily="18" charset="0"/>
                <a:cs typeface="Times New Roman" pitchFamily="18" charset="0"/>
              </a:rPr>
              <a:t>la </a:t>
            </a:r>
            <a:r>
              <a:rPr lang="it-IT" sz="1000" b="0" dirty="0" err="1" smtClean="0">
                <a:latin typeface="Times New Roman" pitchFamily="18" charset="0"/>
                <a:cs typeface="Times New Roman" pitchFamily="18" charset="0"/>
              </a:rPr>
              <a:t>Virgine</a:t>
            </a:r>
            <a:r>
              <a:rPr lang="it-IT" sz="1000" b="0" dirty="0" smtClean="0">
                <a:latin typeface="Times New Roman" pitchFamily="18" charset="0"/>
                <a:cs typeface="Times New Roman" pitchFamily="18" charset="0"/>
              </a:rPr>
              <a:t> Maria</a:t>
            </a:r>
            <a:r>
              <a:rPr lang="it-IT" sz="1000" b="0" dirty="0" smtClean="0">
                <a:latin typeface="Times New Roman" pitchFamily="18" charset="0"/>
                <a:cs typeface="Times New Roman" pitchFamily="18" charset="0"/>
              </a:rPr>
              <a:t>.]</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6" name="Rettangolo 5"/>
          <p:cNvSpPr/>
          <p:nvPr/>
        </p:nvSpPr>
        <p:spPr>
          <a:xfrm>
            <a:off x="1691680" y="6165304"/>
            <a:ext cx="5688632" cy="646331"/>
          </a:xfrm>
          <a:prstGeom prst="rect">
            <a:avLst/>
          </a:prstGeom>
        </p:spPr>
        <p:txBody>
          <a:bodyPr wrap="square">
            <a:spAutoFit/>
          </a:bodyPr>
          <a:lstStyle/>
          <a:p>
            <a:pPr algn="ctr"/>
            <a:r>
              <a:rPr lang="it-IT" sz="1200" dirty="0" err="1" smtClean="0">
                <a:latin typeface="Times New Roman" pitchFamily="18" charset="0"/>
                <a:cs typeface="Times New Roman" pitchFamily="18" charset="0"/>
              </a:rPr>
              <a:t>vv</a:t>
            </a:r>
            <a:r>
              <a:rPr lang="it-IT" sz="1200" dirty="0" smtClean="0">
                <a:latin typeface="Times New Roman" pitchFamily="18" charset="0"/>
                <a:cs typeface="Times New Roman" pitchFamily="18" charset="0"/>
              </a:rPr>
              <a:t>.  106 – 108 </a:t>
            </a:r>
            <a:r>
              <a:rPr lang="it-IT" sz="1200" i="1" u="sng" dirty="0" smtClean="0">
                <a:latin typeface="Times New Roman" pitchFamily="18" charset="0"/>
                <a:cs typeface="Times New Roman" pitchFamily="18" charset="0"/>
              </a:rPr>
              <a:t>  </a:t>
            </a:r>
          </a:p>
          <a:p>
            <a:pPr algn="ctr"/>
            <a:r>
              <a:rPr lang="it-IT" sz="1200" i="1" dirty="0" smtClean="0">
                <a:latin typeface="Times New Roman" pitchFamily="18" charset="0"/>
                <a:cs typeface="Times New Roman" pitchFamily="18" charset="0"/>
              </a:rPr>
              <a:t>“Così ricorsi ancora a la </a:t>
            </a:r>
            <a:r>
              <a:rPr lang="it-IT" sz="1200" i="1" dirty="0" smtClean="0">
                <a:latin typeface="Times New Roman" pitchFamily="18" charset="0"/>
                <a:cs typeface="Times New Roman" pitchFamily="18" charset="0"/>
              </a:rPr>
              <a:t>dottrina / di </a:t>
            </a:r>
            <a:r>
              <a:rPr lang="it-IT" sz="1200" i="1" dirty="0" smtClean="0">
                <a:latin typeface="Times New Roman" pitchFamily="18" charset="0"/>
                <a:cs typeface="Times New Roman" pitchFamily="18" charset="0"/>
              </a:rPr>
              <a:t>colui ch'abbelliva di </a:t>
            </a:r>
            <a:r>
              <a:rPr lang="it-IT" sz="1200" i="1" dirty="0" smtClean="0">
                <a:latin typeface="Times New Roman" pitchFamily="18" charset="0"/>
                <a:cs typeface="Times New Roman" pitchFamily="18" charset="0"/>
              </a:rPr>
              <a:t>Maria, /</a:t>
            </a:r>
            <a:endParaRPr lang="it-IT" sz="1200" i="1" dirty="0" smtClean="0">
              <a:latin typeface="Times New Roman" pitchFamily="18" charset="0"/>
              <a:cs typeface="Times New Roman" pitchFamily="18" charset="0"/>
            </a:endParaRPr>
          </a:p>
          <a:p>
            <a:pPr algn="ctr"/>
            <a:r>
              <a:rPr lang="it-IT" sz="1200" i="1" dirty="0" smtClean="0">
                <a:latin typeface="Times New Roman" pitchFamily="18" charset="0"/>
                <a:cs typeface="Times New Roman" pitchFamily="18" charset="0"/>
              </a:rPr>
              <a:t>come del sole stella mattutina.”</a:t>
            </a:r>
            <a:endParaRPr lang="it-IT" sz="1200" i="1" u="sng" dirty="0" smtClean="0">
              <a:latin typeface="Times New Roman" pitchFamily="18" charset="0"/>
              <a:cs typeface="Times New Roman" pitchFamily="18" charset="0"/>
            </a:endParaRPr>
          </a:p>
        </p:txBody>
      </p:sp>
      <p:pic>
        <p:nvPicPr>
          <p:cNvPr id="28674" name="Picture 2" descr="H:\7. FOTOGRAFO opere divina commedia olio su tela fronte\3. PARADISO DA FOTO FOTOGRAFO OK 13.02.2021\32 c PARADISO.JPG"/>
          <p:cNvPicPr>
            <a:picLocks noGrp="1" noChangeAspect="1" noChangeArrowheads="1"/>
          </p:cNvPicPr>
          <p:nvPr>
            <p:ph type="pic" idx="1"/>
          </p:nvPr>
        </p:nvPicPr>
        <p:blipFill>
          <a:blip r:embed="rId2" cstate="print"/>
          <a:srcRect t="826" b="826"/>
          <a:stretch>
            <a:fillRect/>
          </a:stretch>
        </p:blipFill>
        <p:spPr bwMode="auto">
          <a:xfrm>
            <a:off x="1792288" y="692150"/>
            <a:ext cx="5588000" cy="5473700"/>
          </a:xfrm>
          <a:prstGeom prst="rect">
            <a:avLst/>
          </a:prstGeom>
          <a:noFill/>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835696" y="6237312"/>
            <a:ext cx="5472608" cy="620688"/>
          </a:xfrm>
        </p:spPr>
        <p:txBody>
          <a:bodyPr>
            <a:normAutofit fontScale="25000" lnSpcReduction="20000"/>
          </a:bodyPr>
          <a:lstStyle/>
          <a:p>
            <a:pPr algn="ctr"/>
            <a:r>
              <a:rPr lang="it-IT" sz="4800" dirty="0" err="1" smtClean="0">
                <a:latin typeface="Times New Roman" pitchFamily="18" charset="0"/>
                <a:cs typeface="Times New Roman" pitchFamily="18" charset="0"/>
              </a:rPr>
              <a:t>vv</a:t>
            </a:r>
            <a:r>
              <a:rPr lang="it-IT" sz="4800" dirty="0" smtClean="0">
                <a:latin typeface="Times New Roman" pitchFamily="18" charset="0"/>
                <a:cs typeface="Times New Roman" pitchFamily="18" charset="0"/>
              </a:rPr>
              <a:t>.142 – 144 </a:t>
            </a:r>
          </a:p>
          <a:p>
            <a:pPr algn="ctr"/>
            <a:r>
              <a:rPr lang="it-IT" sz="4800" i="1" dirty="0" smtClean="0">
                <a:latin typeface="Times New Roman" pitchFamily="18" charset="0"/>
                <a:cs typeface="Times New Roman" pitchFamily="18" charset="0"/>
              </a:rPr>
              <a:t>“A l'alta fantasia qui mancò possa</a:t>
            </a:r>
            <a:r>
              <a:rPr lang="it-IT" sz="4800" i="1" dirty="0" smtClean="0">
                <a:latin typeface="Times New Roman" pitchFamily="18" charset="0"/>
                <a:cs typeface="Times New Roman" pitchFamily="18" charset="0"/>
              </a:rPr>
              <a:t>; / ma </a:t>
            </a:r>
            <a:r>
              <a:rPr lang="it-IT" sz="4800" i="1" dirty="0" smtClean="0">
                <a:latin typeface="Times New Roman" pitchFamily="18" charset="0"/>
                <a:cs typeface="Times New Roman" pitchFamily="18" charset="0"/>
              </a:rPr>
              <a:t>già volgeva il mio disio e 'l </a:t>
            </a:r>
            <a:r>
              <a:rPr lang="it-IT" sz="4800" i="1" dirty="0" err="1" smtClean="0">
                <a:latin typeface="Times New Roman" pitchFamily="18" charset="0"/>
                <a:cs typeface="Times New Roman" pitchFamily="18" charset="0"/>
              </a:rPr>
              <a:t>velle</a:t>
            </a:r>
            <a:r>
              <a:rPr lang="it-IT" sz="4800" i="1" dirty="0" smtClean="0">
                <a:latin typeface="Times New Roman" pitchFamily="18" charset="0"/>
                <a:cs typeface="Times New Roman" pitchFamily="18" charset="0"/>
              </a:rPr>
              <a:t>, /</a:t>
            </a:r>
            <a:endParaRPr lang="it-IT" sz="4800" i="1" dirty="0" smtClean="0">
              <a:latin typeface="Times New Roman" pitchFamily="18" charset="0"/>
              <a:cs typeface="Times New Roman" pitchFamily="18" charset="0"/>
            </a:endParaRPr>
          </a:p>
          <a:p>
            <a:pPr algn="ctr"/>
            <a:r>
              <a:rPr lang="it-IT" sz="4800" i="1" dirty="0" smtClean="0">
                <a:latin typeface="Times New Roman" pitchFamily="18" charset="0"/>
                <a:cs typeface="Times New Roman" pitchFamily="18" charset="0"/>
              </a:rPr>
              <a:t> sì come rota ch'</a:t>
            </a:r>
            <a:r>
              <a:rPr lang="it-IT" sz="4800" i="1" dirty="0" err="1" smtClean="0">
                <a:latin typeface="Times New Roman" pitchFamily="18" charset="0"/>
                <a:cs typeface="Times New Roman" pitchFamily="18" charset="0"/>
              </a:rPr>
              <a:t>igualmente</a:t>
            </a:r>
            <a:r>
              <a:rPr lang="it-IT" sz="4800" i="1" dirty="0" smtClean="0">
                <a:latin typeface="Times New Roman" pitchFamily="18" charset="0"/>
                <a:cs typeface="Times New Roman" pitchFamily="18" charset="0"/>
              </a:rPr>
              <a:t> è mossa,”</a:t>
            </a:r>
            <a:endParaRPr lang="it-IT" sz="4800" i="1" dirty="0">
              <a:latin typeface="Times New Roman" pitchFamily="18" charset="0"/>
              <a:cs typeface="Times New Roman" pitchFamily="18" charset="0"/>
            </a:endParaRPr>
          </a:p>
          <a:p>
            <a:pPr algn="ctr">
              <a:lnSpc>
                <a:spcPct val="20000"/>
              </a:lnSpc>
            </a:pPr>
            <a:r>
              <a:rPr lang="it-IT" sz="4800" dirty="0">
                <a:latin typeface="Times New Roman" pitchFamily="18" charset="0"/>
                <a:cs typeface="Times New Roman" pitchFamily="18" charset="0"/>
              </a:rPr>
              <a:t> </a:t>
            </a:r>
          </a:p>
          <a:p>
            <a:endParaRPr lang="it-IT" dirty="0"/>
          </a:p>
          <a:p>
            <a:pPr algn="ctr"/>
            <a:endParaRPr lang="it-IT" dirty="0"/>
          </a:p>
        </p:txBody>
      </p:sp>
      <p:sp>
        <p:nvSpPr>
          <p:cNvPr id="2" name="Rectangle 1"/>
          <p:cNvSpPr>
            <a:spLocks noGrp="1" noChangeArrowheads="1"/>
          </p:cNvSpPr>
          <p:nvPr>
            <p:ph type="title"/>
          </p:nvPr>
        </p:nvSpPr>
        <p:spPr bwMode="auto">
          <a:xfrm>
            <a:off x="1763688" y="32895"/>
            <a:ext cx="5472608"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2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Paradiso, Canto </a:t>
            </a:r>
            <a:r>
              <a:rPr kumimoji="0" lang="it-IT" sz="12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XXXIII°</a:t>
            </a:r>
            <a:endParaRPr kumimoji="0" lang="it-IT"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il quale </a:t>
            </a:r>
            <a:r>
              <a:rPr kumimoji="0" lang="it-IT" sz="1200" b="0" i="0" u="none" strike="noStrike" cap="none" normalizeH="0" baseline="0" dirty="0" smtClean="0">
                <a:ln>
                  <a:noFill/>
                </a:ln>
                <a:solidFill>
                  <a:schemeClr val="tx1"/>
                </a:solidFill>
                <a:effectLst/>
                <a:latin typeface="Calibri"/>
                <a:ea typeface="Calibri" pitchFamily="34" charset="0"/>
                <a:cs typeface="Times New Roman" pitchFamily="18" charset="0"/>
              </a:rPr>
              <a:t>è</a:t>
            </a:r>
            <a:r>
              <a:rPr kumimoji="0" lang="it-IT"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l'ultimo de la terza cantica e ultima; nel quale canto santo Bernardo</a:t>
            </a:r>
            <a:br>
              <a:rPr kumimoji="0" lang="it-IT"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br>
            <a:r>
              <a:rPr kumimoji="0" lang="it-IT"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in figura de l'</a:t>
            </a:r>
            <a:r>
              <a:rPr kumimoji="0" lang="it-IT" sz="12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auttore</a:t>
            </a:r>
            <a:r>
              <a:rPr kumimoji="0" lang="it-IT"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fa  una orazione a la Vergine Maria, pregandola che s</a:t>
            </a:r>
            <a:r>
              <a:rPr kumimoji="0" lang="it-IT" sz="1200"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it-IT"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e </a:t>
            </a:r>
            <a:br>
              <a:rPr kumimoji="0" lang="it-IT"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br>
            <a:r>
              <a:rPr kumimoji="0" lang="it-IT"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la Divina </a:t>
            </a:r>
            <a:r>
              <a:rPr kumimoji="0" lang="it-IT" sz="12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Maestade</a:t>
            </a:r>
            <a:r>
              <a:rPr kumimoji="0" lang="it-IT"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si lasci vedere </a:t>
            </a:r>
            <a:r>
              <a:rPr kumimoji="0" lang="it-IT" sz="12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visibilemente</a:t>
            </a:r>
            <a:r>
              <a:rPr kumimoji="0" lang="it-IT"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it-IT"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9698" name="Picture 2" descr="H:\7. FOTOGRAFO opere divina commedia olio su tela fronte\3. PARADISO DA FOTO FOTOGRAFO OK 13.02.2021\33c PARADISO.JPG"/>
          <p:cNvPicPr>
            <a:picLocks noGrp="1" noChangeAspect="1" noChangeArrowheads="1"/>
          </p:cNvPicPr>
          <p:nvPr>
            <p:ph type="pic" idx="1"/>
          </p:nvPr>
        </p:nvPicPr>
        <p:blipFill>
          <a:blip r:embed="rId2" cstate="print"/>
          <a:srcRect t="2515" b="2515"/>
          <a:stretch>
            <a:fillRect/>
          </a:stretch>
        </p:blipFill>
        <p:spPr bwMode="auto">
          <a:xfrm>
            <a:off x="1792288" y="908050"/>
            <a:ext cx="5486400" cy="5257800"/>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835696" y="6165304"/>
            <a:ext cx="5472608" cy="692696"/>
          </a:xfrm>
        </p:spPr>
        <p:txBody>
          <a:bodyPr>
            <a:noAutofit/>
          </a:bodyPr>
          <a:lstStyle/>
          <a:p>
            <a:pPr algn="ctr">
              <a:spcBef>
                <a:spcPts val="0"/>
              </a:spcBef>
            </a:pPr>
            <a:r>
              <a:rPr lang="it-IT" sz="1200" dirty="0" err="1" smtClean="0">
                <a:latin typeface="Times New Roman" pitchFamily="18" charset="0"/>
                <a:cs typeface="Times New Roman" pitchFamily="18" charset="0"/>
              </a:rPr>
              <a:t>vv</a:t>
            </a:r>
            <a:r>
              <a:rPr lang="it-IT" sz="1200" dirty="0" smtClean="0">
                <a:latin typeface="Times New Roman" pitchFamily="18" charset="0"/>
                <a:cs typeface="Times New Roman" pitchFamily="18" charset="0"/>
              </a:rPr>
              <a:t>. 58 – 60</a:t>
            </a:r>
          </a:p>
          <a:p>
            <a:pPr algn="ctr">
              <a:spcBef>
                <a:spcPts val="0"/>
              </a:spcBef>
            </a:pPr>
            <a:r>
              <a:rPr lang="it-IT" sz="1200" i="1" dirty="0" smtClean="0">
                <a:latin typeface="Times New Roman" pitchFamily="18" charset="0"/>
                <a:cs typeface="Times New Roman" pitchFamily="18" charset="0"/>
              </a:rPr>
              <a:t>“S'</a:t>
            </a:r>
            <a:r>
              <a:rPr lang="it-IT" sz="1200" i="1" dirty="0" err="1" smtClean="0">
                <a:latin typeface="Times New Roman" pitchFamily="18" charset="0"/>
                <a:cs typeface="Times New Roman" pitchFamily="18" charset="0"/>
              </a:rPr>
              <a:t>elli</a:t>
            </a:r>
            <a:r>
              <a:rPr lang="it-IT" sz="1200" i="1" dirty="0" smtClean="0">
                <a:latin typeface="Times New Roman" pitchFamily="18" charset="0"/>
                <a:cs typeface="Times New Roman" pitchFamily="18" charset="0"/>
              </a:rPr>
              <a:t> intende tornare a queste </a:t>
            </a:r>
            <a:r>
              <a:rPr lang="it-IT" sz="1200" i="1" dirty="0" smtClean="0">
                <a:latin typeface="Times New Roman" pitchFamily="18" charset="0"/>
                <a:cs typeface="Times New Roman" pitchFamily="18" charset="0"/>
              </a:rPr>
              <a:t>ruote /  </a:t>
            </a:r>
            <a:r>
              <a:rPr lang="it-IT" sz="1200" i="1" dirty="0" smtClean="0">
                <a:latin typeface="Times New Roman" pitchFamily="18" charset="0"/>
                <a:cs typeface="Times New Roman" pitchFamily="18" charset="0"/>
              </a:rPr>
              <a:t>l'onor de la influenza e 'l </a:t>
            </a:r>
            <a:r>
              <a:rPr lang="it-IT" sz="1200" i="1" dirty="0" err="1" smtClean="0">
                <a:latin typeface="Times New Roman" pitchFamily="18" charset="0"/>
                <a:cs typeface="Times New Roman" pitchFamily="18" charset="0"/>
              </a:rPr>
              <a:t>biasmo</a:t>
            </a:r>
            <a:r>
              <a:rPr lang="it-IT" sz="1200" i="1" dirty="0" smtClean="0">
                <a:latin typeface="Times New Roman" pitchFamily="18" charset="0"/>
                <a:cs typeface="Times New Roman" pitchFamily="18" charset="0"/>
              </a:rPr>
              <a:t>, </a:t>
            </a:r>
            <a:r>
              <a:rPr lang="it-IT" sz="1200" i="1" dirty="0" smtClean="0">
                <a:latin typeface="Times New Roman" pitchFamily="18" charset="0"/>
                <a:cs typeface="Times New Roman" pitchFamily="18" charset="0"/>
              </a:rPr>
              <a:t>forse /</a:t>
            </a:r>
            <a:endParaRPr lang="it-IT" sz="1200" i="1" dirty="0" smtClean="0">
              <a:latin typeface="Times New Roman" pitchFamily="18" charset="0"/>
              <a:cs typeface="Times New Roman" pitchFamily="18" charset="0"/>
            </a:endParaRPr>
          </a:p>
          <a:p>
            <a:pPr algn="ctr">
              <a:spcBef>
                <a:spcPts val="0"/>
              </a:spcBef>
            </a:pPr>
            <a:r>
              <a:rPr lang="it-IT" sz="1200" i="1" dirty="0" smtClean="0">
                <a:latin typeface="Times New Roman" pitchFamily="18" charset="0"/>
                <a:cs typeface="Times New Roman" pitchFamily="18" charset="0"/>
              </a:rPr>
              <a:t>in alcun vero suo arco percuote.”</a:t>
            </a:r>
            <a:endParaRPr lang="it-IT" sz="1200" i="1" dirty="0">
              <a:latin typeface="Times New Roman" pitchFamily="18" charset="0"/>
              <a:cs typeface="Times New Roman" pitchFamily="18" charset="0"/>
            </a:endParaRPr>
          </a:p>
        </p:txBody>
      </p:sp>
      <p:sp>
        <p:nvSpPr>
          <p:cNvPr id="1025" name="Rectangle 1"/>
          <p:cNvSpPr>
            <a:spLocks noGrp="1" noChangeArrowheads="1"/>
          </p:cNvSpPr>
          <p:nvPr>
            <p:ph type="title"/>
          </p:nvPr>
        </p:nvSpPr>
        <p:spPr bwMode="auto">
          <a:xfrm>
            <a:off x="1691680" y="70789"/>
            <a:ext cx="5760639" cy="13542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Paradiso, Canto </a:t>
            </a:r>
            <a:r>
              <a:rPr lang="it-IT" sz="1200" dirty="0" err="1" smtClean="0">
                <a:latin typeface="Times New Roman" pitchFamily="18" charset="0"/>
                <a:cs typeface="Times New Roman" pitchFamily="18" charset="0"/>
              </a:rPr>
              <a:t>IV°</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[ove in quello medesimo cielo due </a:t>
            </a:r>
            <a:r>
              <a:rPr lang="it-IT" sz="1000" b="0" dirty="0" err="1" smtClean="0">
                <a:latin typeface="Times New Roman" pitchFamily="18" charset="0"/>
                <a:cs typeface="Times New Roman" pitchFamily="18" charset="0"/>
              </a:rPr>
              <a:t>veritadi</a:t>
            </a:r>
            <a:r>
              <a:rPr lang="it-IT" sz="1000" b="0" dirty="0" smtClean="0">
                <a:latin typeface="Times New Roman" pitchFamily="18" charset="0"/>
                <a:cs typeface="Times New Roman" pitchFamily="18" charset="0"/>
              </a:rPr>
              <a:t> si manifestano da Beatrice: l'una è del luogo de' beati, </a:t>
            </a:r>
            <a:r>
              <a:rPr lang="it-IT" sz="1000" b="0" dirty="0" smtClean="0">
                <a:latin typeface="Times New Roman" pitchFamily="18" charset="0"/>
                <a:cs typeface="Times New Roman" pitchFamily="18" charset="0"/>
              </a:rPr>
              <a:t>e </a:t>
            </a:r>
            <a:r>
              <a:rPr lang="it-IT" sz="1000" b="0" dirty="0" smtClean="0">
                <a:latin typeface="Times New Roman" pitchFamily="18" charset="0"/>
                <a:cs typeface="Times New Roman" pitchFamily="18" charset="0"/>
              </a:rPr>
              <a:t>l'altra si è de la </a:t>
            </a:r>
            <a:r>
              <a:rPr lang="it-IT" sz="1000" b="0" dirty="0" err="1" smtClean="0">
                <a:latin typeface="Times New Roman" pitchFamily="18" charset="0"/>
                <a:cs typeface="Times New Roman" pitchFamily="18" charset="0"/>
              </a:rPr>
              <a:t>voluntate</a:t>
            </a:r>
            <a:r>
              <a:rPr lang="it-IT" sz="1000" b="0" dirty="0" smtClean="0">
                <a:latin typeface="Times New Roman" pitchFamily="18" charset="0"/>
                <a:cs typeface="Times New Roman" pitchFamily="18" charset="0"/>
              </a:rPr>
              <a:t> mista e de la </a:t>
            </a:r>
            <a:r>
              <a:rPr lang="it-IT" sz="1000" b="0" dirty="0" err="1" smtClean="0">
                <a:latin typeface="Times New Roman" pitchFamily="18" charset="0"/>
                <a:cs typeface="Times New Roman" pitchFamily="18" charset="0"/>
              </a:rPr>
              <a:t>obsuluta</a:t>
            </a:r>
            <a:r>
              <a:rPr lang="it-IT" sz="1000" b="0" dirty="0" smtClean="0">
                <a:latin typeface="Times New Roman" pitchFamily="18" charset="0"/>
                <a:cs typeface="Times New Roman" pitchFamily="18" charset="0"/>
              </a:rPr>
              <a:t>; e propone terza questione del voto e se si </a:t>
            </a:r>
            <a:r>
              <a:rPr lang="it-IT" sz="1000" b="0" dirty="0" err="1" smtClean="0">
                <a:latin typeface="Times New Roman" pitchFamily="18" charset="0"/>
                <a:cs typeface="Times New Roman" pitchFamily="18" charset="0"/>
              </a:rPr>
              <a:t>puote</a:t>
            </a:r>
            <a:r>
              <a:rPr lang="it-IT" sz="1000" b="0" dirty="0" smtClean="0">
                <a:latin typeface="Times New Roman" pitchFamily="18" charset="0"/>
                <a:cs typeface="Times New Roman" pitchFamily="18" charset="0"/>
              </a:rPr>
              <a:t> </a:t>
            </a:r>
            <a:r>
              <a:rPr lang="it-IT" sz="1000" b="0" dirty="0" err="1" smtClean="0">
                <a:latin typeface="Times New Roman" pitchFamily="18" charset="0"/>
                <a:cs typeface="Times New Roman" pitchFamily="18" charset="0"/>
              </a:rPr>
              <a:t>satisfare</a:t>
            </a:r>
            <a:r>
              <a:rPr lang="it-IT" sz="1000" b="0" dirty="0" smtClean="0">
                <a:latin typeface="Times New Roman" pitchFamily="18" charset="0"/>
                <a:cs typeface="Times New Roman" pitchFamily="18" charset="0"/>
              </a:rPr>
              <a:t> al voto rotto e non osservato.]</a:t>
            </a:r>
            <a:br>
              <a:rPr lang="it-IT" sz="1000" b="0" dirty="0" smtClean="0">
                <a:latin typeface="Times New Roman" pitchFamily="18" charset="0"/>
                <a:cs typeface="Times New Roman" pitchFamily="18" charset="0"/>
              </a:rPr>
            </a:br>
            <a:r>
              <a:rPr lang="it-IT" sz="1000" dirty="0" smtClean="0"/>
              <a:t/>
            </a:r>
            <a:br>
              <a:rPr lang="it-IT" sz="1000" dirty="0" smtClean="0"/>
            </a:br>
            <a:r>
              <a:rPr lang="it-IT" sz="1000" dirty="0" smtClean="0"/>
              <a:t/>
            </a:r>
            <a:br>
              <a:rPr lang="it-IT" sz="1000" dirty="0" smtClean="0"/>
            </a:br>
            <a:r>
              <a:rPr lang="it-IT" sz="1000" dirty="0" smtClean="0">
                <a:latin typeface="Times New Roman" pitchFamily="18" charset="0"/>
                <a:cs typeface="Times New Roman" pitchFamily="18" charset="0"/>
              </a:rPr>
              <a:t/>
            </a:r>
            <a:br>
              <a:rPr lang="it-IT" sz="1000" dirty="0" smtClean="0">
                <a:latin typeface="Times New Roman" pitchFamily="18" charset="0"/>
                <a:cs typeface="Times New Roman" pitchFamily="18" charset="0"/>
              </a:rPr>
            </a:b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4098" name="Picture 2" descr="H:\7. FOTOGRAFO opere divina commedia olio su tela fronte\3. PARADISO DA FOTO FOTOGRAFO OK 13.02.2021\04 c PARADISO.JPG"/>
          <p:cNvPicPr>
            <a:picLocks noGrp="1" noChangeAspect="1" noChangeArrowheads="1"/>
          </p:cNvPicPr>
          <p:nvPr>
            <p:ph type="pic" idx="1"/>
          </p:nvPr>
        </p:nvPicPr>
        <p:blipFill>
          <a:blip r:embed="rId2" cstate="print"/>
          <a:srcRect t="1344" b="1344"/>
          <a:stretch>
            <a:fillRect/>
          </a:stretch>
        </p:blipFill>
        <p:spPr bwMode="auto">
          <a:xfrm>
            <a:off x="1792288" y="765175"/>
            <a:ext cx="5516562" cy="5400675"/>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835696" y="6165304"/>
            <a:ext cx="5400600" cy="504056"/>
          </a:xfrm>
        </p:spPr>
        <p:txBody>
          <a:bodyPr>
            <a:noAutofit/>
          </a:bodyPr>
          <a:lstStyle/>
          <a:p>
            <a:pPr algn="ctr">
              <a:spcBef>
                <a:spcPts val="0"/>
              </a:spcBef>
            </a:pPr>
            <a:r>
              <a:rPr lang="it-IT" sz="1200" dirty="0" err="1" smtClean="0">
                <a:latin typeface="Times New Roman" pitchFamily="18" charset="0"/>
                <a:cs typeface="Times New Roman" pitchFamily="18" charset="0"/>
              </a:rPr>
              <a:t>vv</a:t>
            </a:r>
            <a:r>
              <a:rPr lang="it-IT" sz="1200" dirty="0" smtClean="0">
                <a:latin typeface="Times New Roman" pitchFamily="18" charset="0"/>
                <a:cs typeface="Times New Roman" pitchFamily="18" charset="0"/>
              </a:rPr>
              <a:t>.  7 – 9 </a:t>
            </a:r>
          </a:p>
          <a:p>
            <a:pPr algn="ctr">
              <a:spcBef>
                <a:spcPts val="0"/>
              </a:spcBef>
            </a:pPr>
            <a:r>
              <a:rPr lang="it-IT" sz="1200" i="1" dirty="0" smtClean="0">
                <a:latin typeface="Times New Roman" pitchFamily="18" charset="0"/>
                <a:cs typeface="Times New Roman" pitchFamily="18" charset="0"/>
              </a:rPr>
              <a:t>“Io </a:t>
            </a:r>
            <a:r>
              <a:rPr lang="it-IT" sz="1200" i="1" dirty="0" err="1" smtClean="0">
                <a:latin typeface="Times New Roman" pitchFamily="18" charset="0"/>
                <a:cs typeface="Times New Roman" pitchFamily="18" charset="0"/>
              </a:rPr>
              <a:t>veggio</a:t>
            </a:r>
            <a:r>
              <a:rPr lang="it-IT" sz="1200" i="1" dirty="0" smtClean="0">
                <a:latin typeface="Times New Roman" pitchFamily="18" charset="0"/>
                <a:cs typeface="Times New Roman" pitchFamily="18" charset="0"/>
              </a:rPr>
              <a:t> ben sì come già </a:t>
            </a:r>
            <a:r>
              <a:rPr lang="it-IT" sz="1200" i="1" dirty="0" err="1" smtClean="0">
                <a:latin typeface="Times New Roman" pitchFamily="18" charset="0"/>
                <a:cs typeface="Times New Roman" pitchFamily="18" charset="0"/>
              </a:rPr>
              <a:t>resplende</a:t>
            </a:r>
            <a:r>
              <a:rPr lang="it-IT" sz="1200" i="1" dirty="0" smtClean="0">
                <a:latin typeface="Times New Roman" pitchFamily="18" charset="0"/>
                <a:cs typeface="Times New Roman" pitchFamily="18" charset="0"/>
              </a:rPr>
              <a:t> / ne </a:t>
            </a:r>
            <a:r>
              <a:rPr lang="it-IT" sz="1200" i="1" dirty="0" smtClean="0">
                <a:latin typeface="Times New Roman" pitchFamily="18" charset="0"/>
                <a:cs typeface="Times New Roman" pitchFamily="18" charset="0"/>
              </a:rPr>
              <a:t>l'intelletto tuo l'</a:t>
            </a:r>
            <a:r>
              <a:rPr lang="it-IT" sz="1200" i="1" dirty="0" err="1" smtClean="0">
                <a:latin typeface="Times New Roman" pitchFamily="18" charset="0"/>
                <a:cs typeface="Times New Roman" pitchFamily="18" charset="0"/>
              </a:rPr>
              <a:t>etterna</a:t>
            </a:r>
            <a:r>
              <a:rPr lang="it-IT" sz="1200" i="1" dirty="0" smtClean="0">
                <a:latin typeface="Times New Roman" pitchFamily="18" charset="0"/>
                <a:cs typeface="Times New Roman" pitchFamily="18" charset="0"/>
              </a:rPr>
              <a:t> luce</a:t>
            </a:r>
            <a:r>
              <a:rPr lang="it-IT" sz="1200" i="1" dirty="0" smtClean="0">
                <a:latin typeface="Times New Roman" pitchFamily="18" charset="0"/>
                <a:cs typeface="Times New Roman" pitchFamily="18" charset="0"/>
              </a:rPr>
              <a:t>, /</a:t>
            </a:r>
            <a:endParaRPr lang="it-IT" sz="1200" i="1" dirty="0" smtClean="0">
              <a:latin typeface="Times New Roman" pitchFamily="18" charset="0"/>
              <a:cs typeface="Times New Roman" pitchFamily="18" charset="0"/>
            </a:endParaRPr>
          </a:p>
          <a:p>
            <a:pPr algn="ctr">
              <a:spcBef>
                <a:spcPts val="0"/>
              </a:spcBef>
            </a:pPr>
            <a:r>
              <a:rPr lang="it-IT" sz="1200" i="1" dirty="0" smtClean="0">
                <a:latin typeface="Times New Roman" pitchFamily="18" charset="0"/>
                <a:cs typeface="Times New Roman" pitchFamily="18" charset="0"/>
              </a:rPr>
              <a:t>che, vista, sola e sempre amore accende;”</a:t>
            </a:r>
          </a:p>
        </p:txBody>
      </p:sp>
      <p:sp>
        <p:nvSpPr>
          <p:cNvPr id="1025" name="Rectangle 1"/>
          <p:cNvSpPr>
            <a:spLocks noGrp="1" noChangeArrowheads="1"/>
          </p:cNvSpPr>
          <p:nvPr>
            <p:ph type="title"/>
          </p:nvPr>
        </p:nvSpPr>
        <p:spPr bwMode="auto">
          <a:xfrm>
            <a:off x="1763689" y="70788"/>
            <a:ext cx="5472608" cy="13542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Paradiso, Canto </a:t>
            </a:r>
            <a:r>
              <a:rPr lang="it-IT" sz="1200" dirty="0" err="1" smtClean="0">
                <a:latin typeface="Times New Roman" pitchFamily="18" charset="0"/>
                <a:cs typeface="Times New Roman" pitchFamily="18" charset="0"/>
              </a:rPr>
              <a:t>V°</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[nel quale solve una questione premessa nel precedente canto e ammaestra li cristiani intorno a li voti</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 ch'</a:t>
            </a:r>
            <a:r>
              <a:rPr lang="it-IT" sz="1000" b="0" dirty="0" err="1" smtClean="0">
                <a:latin typeface="Times New Roman" pitchFamily="18" charset="0"/>
                <a:cs typeface="Times New Roman" pitchFamily="18" charset="0"/>
              </a:rPr>
              <a:t>elli</a:t>
            </a:r>
            <a:r>
              <a:rPr lang="it-IT" sz="1000" b="0" dirty="0" smtClean="0">
                <a:latin typeface="Times New Roman" pitchFamily="18" charset="0"/>
                <a:cs typeface="Times New Roman" pitchFamily="18" charset="0"/>
              </a:rPr>
              <a:t> fanno a Dio; ed </a:t>
            </a:r>
            <a:r>
              <a:rPr lang="it-IT" sz="1000" b="0" dirty="0" err="1" smtClean="0">
                <a:latin typeface="Times New Roman" pitchFamily="18" charset="0"/>
                <a:cs typeface="Times New Roman" pitchFamily="18" charset="0"/>
              </a:rPr>
              <a:t>entrasi</a:t>
            </a:r>
            <a:r>
              <a:rPr lang="it-IT" sz="1000" b="0" dirty="0" smtClean="0">
                <a:latin typeface="Times New Roman" pitchFamily="18" charset="0"/>
                <a:cs typeface="Times New Roman" pitchFamily="18" charset="0"/>
              </a:rPr>
              <a:t> nel cielo di Mercurio, e qui comincia la seconda parte di questa cantica.]</a:t>
            </a:r>
            <a:br>
              <a:rPr lang="it-IT" sz="1000" b="0" dirty="0" smtClean="0">
                <a:latin typeface="Times New Roman" pitchFamily="18" charset="0"/>
                <a:cs typeface="Times New Roman" pitchFamily="18" charset="0"/>
              </a:rPr>
            </a:br>
            <a:r>
              <a:rPr lang="it-IT" sz="1000" dirty="0" smtClean="0"/>
              <a:t> </a:t>
            </a:r>
            <a:br>
              <a:rPr lang="it-IT" sz="1000" dirty="0" smtClean="0"/>
            </a:br>
            <a:r>
              <a:rPr lang="it-IT" sz="1000" dirty="0" smtClean="0"/>
              <a:t/>
            </a:r>
            <a:br>
              <a:rPr lang="it-IT" sz="1000" dirty="0" smtClean="0"/>
            </a:br>
            <a:r>
              <a:rPr lang="it-IT" sz="1000" dirty="0" smtClean="0"/>
              <a:t/>
            </a:r>
            <a:br>
              <a:rPr lang="it-IT" sz="1000" dirty="0" smtClean="0"/>
            </a:br>
            <a:r>
              <a:rPr lang="it-IT" sz="1000" dirty="0" smtClean="0">
                <a:latin typeface="Times New Roman" pitchFamily="18" charset="0"/>
                <a:cs typeface="Times New Roman" pitchFamily="18" charset="0"/>
              </a:rPr>
              <a:t/>
            </a:r>
            <a:br>
              <a:rPr lang="it-IT" sz="1000" dirty="0" smtClean="0">
                <a:latin typeface="Times New Roman" pitchFamily="18" charset="0"/>
                <a:cs typeface="Times New Roman" pitchFamily="18" charset="0"/>
              </a:rPr>
            </a:b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2050" name="Picture 2" descr="H:\7. FOTOGRAFO opere divina commedia olio su tela fronte\3. PARADISO DA FOTO FOTOGRAFO\05 c PARADISO.JPG"/>
          <p:cNvPicPr>
            <a:picLocks noGrp="1" noChangeAspect="1" noChangeArrowheads="1"/>
          </p:cNvPicPr>
          <p:nvPr>
            <p:ph type="pic" idx="1"/>
          </p:nvPr>
        </p:nvPicPr>
        <p:blipFill>
          <a:blip r:embed="rId2" cstate="print"/>
          <a:srcRect t="1112" b="1112"/>
          <a:stretch>
            <a:fillRect/>
          </a:stretch>
        </p:blipFill>
        <p:spPr bwMode="auto">
          <a:xfrm>
            <a:off x="1792288" y="612775"/>
            <a:ext cx="5588024" cy="5480521"/>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763688" y="6165304"/>
            <a:ext cx="5544616" cy="692696"/>
          </a:xfrm>
        </p:spPr>
        <p:txBody>
          <a:bodyPr>
            <a:noAutofit/>
          </a:bodyPr>
          <a:lstStyle/>
          <a:p>
            <a:pPr algn="ctr">
              <a:spcBef>
                <a:spcPts val="0"/>
              </a:spcBef>
            </a:pPr>
            <a:r>
              <a:rPr lang="it-IT" sz="1200" dirty="0" err="1" smtClean="0">
                <a:latin typeface="Times New Roman" pitchFamily="18" charset="0"/>
                <a:cs typeface="Times New Roman" pitchFamily="18" charset="0"/>
              </a:rPr>
              <a:t>vv</a:t>
            </a:r>
            <a:r>
              <a:rPr lang="it-IT" sz="1200" dirty="0" smtClean="0">
                <a:latin typeface="Times New Roman" pitchFamily="18" charset="0"/>
                <a:cs typeface="Times New Roman" pitchFamily="18" charset="0"/>
              </a:rPr>
              <a:t>. 1 – 3 </a:t>
            </a:r>
          </a:p>
          <a:p>
            <a:pPr algn="ctr">
              <a:spcBef>
                <a:spcPts val="0"/>
              </a:spcBef>
            </a:pPr>
            <a:r>
              <a:rPr lang="it-IT" sz="1200" i="1" dirty="0" smtClean="0">
                <a:latin typeface="Times New Roman" pitchFamily="18" charset="0"/>
                <a:cs typeface="Times New Roman" pitchFamily="18" charset="0"/>
              </a:rPr>
              <a:t>“«Poscia che </a:t>
            </a:r>
            <a:r>
              <a:rPr lang="it-IT" sz="1200" i="1" dirty="0" err="1" smtClean="0">
                <a:latin typeface="Times New Roman" pitchFamily="18" charset="0"/>
                <a:cs typeface="Times New Roman" pitchFamily="18" charset="0"/>
              </a:rPr>
              <a:t>Costantin</a:t>
            </a:r>
            <a:r>
              <a:rPr lang="it-IT" sz="1200" i="1" dirty="0" smtClean="0">
                <a:latin typeface="Times New Roman" pitchFamily="18" charset="0"/>
                <a:cs typeface="Times New Roman" pitchFamily="18" charset="0"/>
              </a:rPr>
              <a:t> l'aquila </a:t>
            </a:r>
            <a:r>
              <a:rPr lang="it-IT" sz="1200" i="1" dirty="0" smtClean="0">
                <a:latin typeface="Times New Roman" pitchFamily="18" charset="0"/>
                <a:cs typeface="Times New Roman" pitchFamily="18" charset="0"/>
              </a:rPr>
              <a:t>volse / </a:t>
            </a:r>
            <a:r>
              <a:rPr lang="it-IT" sz="1200" i="1" dirty="0" err="1" smtClean="0">
                <a:latin typeface="Times New Roman" pitchFamily="18" charset="0"/>
                <a:cs typeface="Times New Roman" pitchFamily="18" charset="0"/>
              </a:rPr>
              <a:t>contr</a:t>
            </a:r>
            <a:r>
              <a:rPr lang="it-IT" sz="1200" i="1" dirty="0" smtClean="0">
                <a:latin typeface="Times New Roman" pitchFamily="18" charset="0"/>
                <a:cs typeface="Times New Roman" pitchFamily="18" charset="0"/>
              </a:rPr>
              <a:t>' al corso del ciel, ch'ella </a:t>
            </a:r>
            <a:r>
              <a:rPr lang="it-IT" sz="1200" i="1" dirty="0" err="1" smtClean="0">
                <a:latin typeface="Times New Roman" pitchFamily="18" charset="0"/>
                <a:cs typeface="Times New Roman" pitchFamily="18" charset="0"/>
              </a:rPr>
              <a:t>seguio</a:t>
            </a:r>
            <a:r>
              <a:rPr lang="it-IT" sz="1200" i="1" dirty="0" smtClean="0">
                <a:latin typeface="Times New Roman" pitchFamily="18" charset="0"/>
                <a:cs typeface="Times New Roman" pitchFamily="18" charset="0"/>
              </a:rPr>
              <a:t> /</a:t>
            </a:r>
            <a:endParaRPr lang="it-IT" sz="1200" i="1" dirty="0" smtClean="0">
              <a:latin typeface="Times New Roman" pitchFamily="18" charset="0"/>
              <a:cs typeface="Times New Roman" pitchFamily="18" charset="0"/>
            </a:endParaRPr>
          </a:p>
          <a:p>
            <a:pPr algn="ctr">
              <a:spcBef>
                <a:spcPts val="0"/>
              </a:spcBef>
            </a:pPr>
            <a:r>
              <a:rPr lang="it-IT" sz="1200" i="1" dirty="0" smtClean="0">
                <a:latin typeface="Times New Roman" pitchFamily="18" charset="0"/>
                <a:cs typeface="Times New Roman" pitchFamily="18" charset="0"/>
              </a:rPr>
              <a:t>dietro a l'antico  che Lavina tolse,…”</a:t>
            </a:r>
            <a:endParaRPr lang="it-IT" sz="1200" i="1" dirty="0">
              <a:latin typeface="Times New Roman" pitchFamily="18" charset="0"/>
              <a:cs typeface="Times New Roman" pitchFamily="18" charset="0"/>
            </a:endParaRPr>
          </a:p>
        </p:txBody>
      </p:sp>
      <p:sp>
        <p:nvSpPr>
          <p:cNvPr id="1025" name="Rectangle 1"/>
          <p:cNvSpPr>
            <a:spLocks noGrp="1" noChangeArrowheads="1"/>
          </p:cNvSpPr>
          <p:nvPr>
            <p:ph type="title"/>
          </p:nvPr>
        </p:nvSpPr>
        <p:spPr bwMode="auto">
          <a:xfrm>
            <a:off x="1763689" y="147733"/>
            <a:ext cx="5472608"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200" dirty="0" smtClean="0">
                <a:latin typeface="Times New Roman" pitchFamily="18" charset="0"/>
                <a:cs typeface="Times New Roman" pitchFamily="18" charset="0"/>
              </a:rPr>
              <a:t>Paradiso, Canto </a:t>
            </a:r>
            <a:r>
              <a:rPr lang="it-IT" sz="1200" dirty="0" err="1" smtClean="0">
                <a:latin typeface="Times New Roman" pitchFamily="18" charset="0"/>
                <a:cs typeface="Times New Roman" pitchFamily="18" charset="0"/>
              </a:rPr>
              <a:t>VI°</a:t>
            </a:r>
            <a:r>
              <a:rPr lang="it-IT" sz="1000" dirty="0" smtClean="0"/>
              <a:t/>
            </a:r>
            <a:br>
              <a:rPr lang="it-IT" sz="1000" dirty="0" smtClean="0"/>
            </a:br>
            <a:r>
              <a:rPr lang="it-IT" sz="1000" b="0" dirty="0" smtClean="0">
                <a:latin typeface="Times New Roman" pitchFamily="18" charset="0"/>
                <a:cs typeface="Times New Roman" pitchFamily="18" charset="0"/>
              </a:rPr>
              <a:t>[ove, nel cielo di Mercurio, </a:t>
            </a:r>
            <a:r>
              <a:rPr lang="it-IT" sz="1000" b="0" dirty="0" err="1" smtClean="0">
                <a:latin typeface="Times New Roman" pitchFamily="18" charset="0"/>
                <a:cs typeface="Times New Roman" pitchFamily="18" charset="0"/>
              </a:rPr>
              <a:t>Iustiniano</a:t>
            </a:r>
            <a:r>
              <a:rPr lang="it-IT" sz="1000" b="0" dirty="0" smtClean="0">
                <a:latin typeface="Times New Roman" pitchFamily="18" charset="0"/>
                <a:cs typeface="Times New Roman" pitchFamily="18" charset="0"/>
              </a:rPr>
              <a:t> </a:t>
            </a:r>
            <a:r>
              <a:rPr lang="it-IT" sz="1000" b="0" dirty="0" err="1" smtClean="0">
                <a:latin typeface="Times New Roman" pitchFamily="18" charset="0"/>
                <a:cs typeface="Times New Roman" pitchFamily="18" charset="0"/>
              </a:rPr>
              <a:t>imperadore</a:t>
            </a:r>
            <a:r>
              <a:rPr lang="it-IT" sz="1000" b="0" dirty="0" smtClean="0">
                <a:latin typeface="Times New Roman" pitchFamily="18" charset="0"/>
                <a:cs typeface="Times New Roman" pitchFamily="18" charset="0"/>
              </a:rPr>
              <a:t> sotto brevità narra tutti li grandi fatti operati per li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Romani sotto la '</a:t>
            </a:r>
            <a:r>
              <a:rPr lang="it-IT" sz="1000" b="0" dirty="0" err="1" smtClean="0">
                <a:latin typeface="Times New Roman" pitchFamily="18" charset="0"/>
                <a:cs typeface="Times New Roman" pitchFamily="18" charset="0"/>
              </a:rPr>
              <a:t>nsegna</a:t>
            </a:r>
            <a:r>
              <a:rPr lang="it-IT" sz="1000" b="0" dirty="0" smtClean="0">
                <a:latin typeface="Times New Roman" pitchFamily="18" charset="0"/>
                <a:cs typeface="Times New Roman" pitchFamily="18" charset="0"/>
              </a:rPr>
              <a:t> de l'aquila, da l'avvenimento di Enea in Italia </a:t>
            </a:r>
            <a:r>
              <a:rPr lang="it-IT" sz="1000" b="0" dirty="0" err="1" smtClean="0">
                <a:latin typeface="Times New Roman" pitchFamily="18" charset="0"/>
                <a:cs typeface="Times New Roman" pitchFamily="18" charset="0"/>
              </a:rPr>
              <a:t>infino</a:t>
            </a:r>
            <a:r>
              <a:rPr lang="it-IT" sz="1000" b="0" dirty="0" smtClean="0">
                <a:latin typeface="Times New Roman" pitchFamily="18" charset="0"/>
                <a:cs typeface="Times New Roman" pitchFamily="18" charset="0"/>
              </a:rPr>
              <a:t> al tempo di Longobardi; </a:t>
            </a:r>
            <a:br>
              <a:rPr lang="it-IT" sz="1000" b="0" dirty="0" smtClean="0">
                <a:latin typeface="Times New Roman" pitchFamily="18" charset="0"/>
                <a:cs typeface="Times New Roman" pitchFamily="18" charset="0"/>
              </a:rPr>
            </a:br>
            <a:r>
              <a:rPr lang="it-IT" sz="1000" b="0" dirty="0" smtClean="0">
                <a:latin typeface="Times New Roman" pitchFamily="18" charset="0"/>
                <a:cs typeface="Times New Roman" pitchFamily="18" charset="0"/>
              </a:rPr>
              <a:t>e alcune cose si dicono qui in </a:t>
            </a:r>
            <a:r>
              <a:rPr lang="it-IT" sz="1000" b="0" dirty="0" err="1" smtClean="0">
                <a:latin typeface="Times New Roman" pitchFamily="18" charset="0"/>
                <a:cs typeface="Times New Roman" pitchFamily="18" charset="0"/>
              </a:rPr>
              <a:t>laude</a:t>
            </a:r>
            <a:r>
              <a:rPr lang="it-IT" sz="1000" b="0" dirty="0" smtClean="0">
                <a:latin typeface="Times New Roman" pitchFamily="18" charset="0"/>
                <a:cs typeface="Times New Roman" pitchFamily="18" charset="0"/>
              </a:rPr>
              <a:t> di Romeo visconte del conte </a:t>
            </a:r>
            <a:r>
              <a:rPr lang="it-IT" sz="1000" b="0" dirty="0" err="1" smtClean="0">
                <a:latin typeface="Times New Roman" pitchFamily="18" charset="0"/>
                <a:cs typeface="Times New Roman" pitchFamily="18" charset="0"/>
              </a:rPr>
              <a:t>Ramondo</a:t>
            </a:r>
            <a:r>
              <a:rPr lang="it-IT" sz="1000" b="0" dirty="0" smtClean="0">
                <a:latin typeface="Times New Roman" pitchFamily="18" charset="0"/>
                <a:cs typeface="Times New Roman" pitchFamily="18" charset="0"/>
              </a:rPr>
              <a:t> </a:t>
            </a:r>
            <a:r>
              <a:rPr lang="it-IT" sz="1000" b="0" dirty="0" err="1" smtClean="0">
                <a:latin typeface="Times New Roman" pitchFamily="18" charset="0"/>
                <a:cs typeface="Times New Roman" pitchFamily="18" charset="0"/>
              </a:rPr>
              <a:t>Berlinghieri</a:t>
            </a:r>
            <a:r>
              <a:rPr lang="it-IT" sz="1000" b="0" dirty="0" smtClean="0">
                <a:latin typeface="Times New Roman" pitchFamily="18" charset="0"/>
                <a:cs typeface="Times New Roman" pitchFamily="18" charset="0"/>
              </a:rPr>
              <a:t> di </a:t>
            </a:r>
            <a:r>
              <a:rPr lang="it-IT" sz="1000" b="0" dirty="0" err="1" smtClean="0">
                <a:latin typeface="Times New Roman" pitchFamily="18" charset="0"/>
                <a:cs typeface="Times New Roman" pitchFamily="18" charset="0"/>
              </a:rPr>
              <a:t>Proenza</a:t>
            </a:r>
            <a:r>
              <a:rPr lang="it-IT" sz="1000" dirty="0" smtClean="0"/>
              <a:t>.]</a:t>
            </a:r>
            <a:br>
              <a:rPr lang="it-IT" sz="1000" dirty="0" smtClean="0"/>
            </a:br>
            <a:r>
              <a:rPr lang="it-IT" sz="1000" dirty="0" smtClean="0"/>
              <a:t/>
            </a:r>
            <a:br>
              <a:rPr lang="it-IT" sz="1000" dirty="0" smtClean="0"/>
            </a:br>
            <a:r>
              <a:rPr lang="it-IT" sz="1000" dirty="0" smtClean="0">
                <a:latin typeface="Times New Roman" pitchFamily="18" charset="0"/>
                <a:cs typeface="Times New Roman" pitchFamily="18" charset="0"/>
              </a:rPr>
              <a:t/>
            </a:r>
            <a:br>
              <a:rPr lang="it-IT" sz="1000" dirty="0" smtClean="0">
                <a:latin typeface="Times New Roman" pitchFamily="18" charset="0"/>
                <a:cs typeface="Times New Roman" pitchFamily="18" charset="0"/>
              </a:rPr>
            </a:b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5122" name="Picture 2" descr="H:\7. FOTOGRAFO opere divina commedia olio su tela fronte\3. PARADISO DA FOTO FOTOGRAFO OK 13.02.2021\06 c PARADISO.JPG"/>
          <p:cNvPicPr>
            <a:picLocks noGrp="1" noChangeAspect="1" noChangeArrowheads="1"/>
          </p:cNvPicPr>
          <p:nvPr>
            <p:ph type="pic" idx="1"/>
          </p:nvPr>
        </p:nvPicPr>
        <p:blipFill>
          <a:blip r:embed="rId2" cstate="print"/>
          <a:srcRect t="2131" b="2131"/>
          <a:stretch>
            <a:fillRect/>
          </a:stretch>
        </p:blipFill>
        <p:spPr bwMode="auto">
          <a:xfrm>
            <a:off x="1792288" y="908050"/>
            <a:ext cx="5486400" cy="5257800"/>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763688" y="6237312"/>
            <a:ext cx="5544616" cy="620688"/>
          </a:xfrm>
        </p:spPr>
        <p:txBody>
          <a:bodyPr>
            <a:noAutofit/>
          </a:bodyPr>
          <a:lstStyle/>
          <a:p>
            <a:pPr algn="ctr">
              <a:spcBef>
                <a:spcPts val="0"/>
              </a:spcBef>
            </a:pPr>
            <a:r>
              <a:rPr lang="it-IT" sz="1200" dirty="0" err="1" smtClean="0">
                <a:latin typeface="Times New Roman" pitchFamily="18" charset="0"/>
                <a:cs typeface="Times New Roman" pitchFamily="18" charset="0"/>
              </a:rPr>
              <a:t>vv</a:t>
            </a:r>
            <a:r>
              <a:rPr lang="it-IT" sz="1200" dirty="0" smtClean="0">
                <a:latin typeface="Times New Roman" pitchFamily="18" charset="0"/>
                <a:cs typeface="Times New Roman" pitchFamily="18" charset="0"/>
              </a:rPr>
              <a:t>. 124 – 126</a:t>
            </a:r>
          </a:p>
          <a:p>
            <a:pPr algn="ctr">
              <a:spcBef>
                <a:spcPts val="0"/>
              </a:spcBef>
            </a:pPr>
            <a:r>
              <a:rPr lang="it-IT" sz="1200" i="1" dirty="0" smtClean="0">
                <a:latin typeface="Times New Roman" pitchFamily="18" charset="0"/>
                <a:cs typeface="Times New Roman" pitchFamily="18" charset="0"/>
              </a:rPr>
              <a:t>“</a:t>
            </a:r>
            <a:r>
              <a:rPr lang="it-IT" sz="1200" dirty="0" smtClean="0"/>
              <a:t>«</a:t>
            </a:r>
            <a:r>
              <a:rPr lang="it-IT" sz="1200" i="1" dirty="0" smtClean="0">
                <a:latin typeface="Times New Roman" pitchFamily="18" charset="0"/>
                <a:cs typeface="Times New Roman" pitchFamily="18" charset="0"/>
              </a:rPr>
              <a:t>Tu dici: "Io </a:t>
            </a:r>
            <a:r>
              <a:rPr lang="it-IT" sz="1200" i="1" dirty="0" err="1" smtClean="0">
                <a:latin typeface="Times New Roman" pitchFamily="18" charset="0"/>
                <a:cs typeface="Times New Roman" pitchFamily="18" charset="0"/>
              </a:rPr>
              <a:t>veggio</a:t>
            </a:r>
            <a:r>
              <a:rPr lang="it-IT" sz="1200" i="1" dirty="0" smtClean="0">
                <a:latin typeface="Times New Roman" pitchFamily="18" charset="0"/>
                <a:cs typeface="Times New Roman" pitchFamily="18" charset="0"/>
              </a:rPr>
              <a:t> l'acqua, io </a:t>
            </a:r>
            <a:r>
              <a:rPr lang="it-IT" sz="1200" i="1" dirty="0" err="1" smtClean="0">
                <a:latin typeface="Times New Roman" pitchFamily="18" charset="0"/>
                <a:cs typeface="Times New Roman" pitchFamily="18" charset="0"/>
              </a:rPr>
              <a:t>veggio</a:t>
            </a:r>
            <a:r>
              <a:rPr lang="it-IT" sz="1200" i="1" dirty="0" smtClean="0">
                <a:latin typeface="Times New Roman" pitchFamily="18" charset="0"/>
                <a:cs typeface="Times New Roman" pitchFamily="18" charset="0"/>
              </a:rPr>
              <a:t> il foco</a:t>
            </a:r>
            <a:r>
              <a:rPr lang="it-IT" sz="1200" i="1" dirty="0" smtClean="0">
                <a:latin typeface="Times New Roman" pitchFamily="18" charset="0"/>
                <a:cs typeface="Times New Roman" pitchFamily="18" charset="0"/>
              </a:rPr>
              <a:t>, / l'</a:t>
            </a:r>
            <a:r>
              <a:rPr lang="it-IT" sz="1200" i="1" dirty="0" err="1" smtClean="0">
                <a:latin typeface="Times New Roman" pitchFamily="18" charset="0"/>
                <a:cs typeface="Times New Roman" pitchFamily="18" charset="0"/>
              </a:rPr>
              <a:t>aere</a:t>
            </a:r>
            <a:r>
              <a:rPr lang="it-IT" sz="1200" i="1" dirty="0" smtClean="0">
                <a:latin typeface="Times New Roman" pitchFamily="18" charset="0"/>
                <a:cs typeface="Times New Roman" pitchFamily="18" charset="0"/>
              </a:rPr>
              <a:t> </a:t>
            </a:r>
            <a:r>
              <a:rPr lang="it-IT" sz="1200" i="1" dirty="0" smtClean="0">
                <a:latin typeface="Times New Roman" pitchFamily="18" charset="0"/>
                <a:cs typeface="Times New Roman" pitchFamily="18" charset="0"/>
              </a:rPr>
              <a:t>e la terra e tutte </a:t>
            </a:r>
            <a:r>
              <a:rPr lang="it-IT" sz="1200" i="1" dirty="0" err="1" smtClean="0">
                <a:latin typeface="Times New Roman" pitchFamily="18" charset="0"/>
                <a:cs typeface="Times New Roman" pitchFamily="18" charset="0"/>
              </a:rPr>
              <a:t>lor</a:t>
            </a:r>
            <a:r>
              <a:rPr lang="it-IT" sz="1200" i="1" dirty="0" smtClean="0">
                <a:latin typeface="Times New Roman" pitchFamily="18" charset="0"/>
                <a:cs typeface="Times New Roman" pitchFamily="18" charset="0"/>
              </a:rPr>
              <a:t> </a:t>
            </a:r>
            <a:r>
              <a:rPr lang="it-IT" sz="1200" i="1" dirty="0" smtClean="0">
                <a:latin typeface="Times New Roman" pitchFamily="18" charset="0"/>
                <a:cs typeface="Times New Roman" pitchFamily="18" charset="0"/>
              </a:rPr>
              <a:t>misture / </a:t>
            </a:r>
            <a:endParaRPr lang="it-IT" sz="1200" i="1" dirty="0" smtClean="0">
              <a:latin typeface="Times New Roman" pitchFamily="18" charset="0"/>
              <a:cs typeface="Times New Roman" pitchFamily="18" charset="0"/>
            </a:endParaRPr>
          </a:p>
          <a:p>
            <a:pPr algn="ctr">
              <a:spcBef>
                <a:spcPts val="0"/>
              </a:spcBef>
            </a:pPr>
            <a:r>
              <a:rPr lang="it-IT" sz="1200" i="1" dirty="0" smtClean="0">
                <a:latin typeface="Times New Roman" pitchFamily="18" charset="0"/>
                <a:cs typeface="Times New Roman" pitchFamily="18" charset="0"/>
              </a:rPr>
              <a:t>venire a corruzione, e durar poco</a:t>
            </a:r>
            <a:r>
              <a:rPr lang="it-IT" sz="1200" i="1" dirty="0" smtClean="0">
                <a:latin typeface="Times New Roman" pitchFamily="18" charset="0"/>
                <a:cs typeface="Times New Roman" pitchFamily="18" charset="0"/>
              </a:rPr>
              <a:t>;…</a:t>
            </a:r>
            <a:r>
              <a:rPr lang="it-IT" sz="1200" dirty="0" smtClean="0"/>
              <a:t>»”</a:t>
            </a:r>
            <a:endParaRPr lang="it-IT" sz="1200" i="1" dirty="0" smtClean="0">
              <a:latin typeface="Times New Roman" pitchFamily="18" charset="0"/>
              <a:cs typeface="Times New Roman" pitchFamily="18" charset="0"/>
            </a:endParaRPr>
          </a:p>
          <a:p>
            <a:pPr algn="ctr">
              <a:spcBef>
                <a:spcPts val="0"/>
              </a:spcBef>
            </a:pPr>
            <a:endParaRPr lang="it-IT" sz="1200" dirty="0">
              <a:latin typeface="Times New Roman" pitchFamily="18" charset="0"/>
              <a:cs typeface="Times New Roman" pitchFamily="18" charset="0"/>
            </a:endParaRPr>
          </a:p>
        </p:txBody>
      </p:sp>
      <p:sp>
        <p:nvSpPr>
          <p:cNvPr id="1025" name="Rectangle 1"/>
          <p:cNvSpPr>
            <a:spLocks noGrp="1" noChangeArrowheads="1"/>
          </p:cNvSpPr>
          <p:nvPr>
            <p:ph type="title"/>
          </p:nvPr>
        </p:nvSpPr>
        <p:spPr bwMode="auto">
          <a:xfrm>
            <a:off x="1763689" y="171730"/>
            <a:ext cx="5544616"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fontAlgn="base">
              <a:spcAft>
                <a:spcPct val="0"/>
              </a:spcAft>
            </a:pPr>
            <a:r>
              <a:rPr lang="it-IT" sz="1200" dirty="0" smtClean="0">
                <a:latin typeface="Times New Roman" pitchFamily="18" charset="0"/>
                <a:ea typeface="Calibri" pitchFamily="34" charset="0"/>
                <a:cs typeface="Times New Roman" pitchFamily="18" charset="0"/>
              </a:rPr>
              <a:t>Paradiso, Canto </a:t>
            </a:r>
            <a:r>
              <a:rPr lang="it-IT" sz="1200" dirty="0" err="1" smtClean="0">
                <a:latin typeface="Times New Roman" pitchFamily="18" charset="0"/>
                <a:ea typeface="Calibri" pitchFamily="34" charset="0"/>
                <a:cs typeface="Times New Roman" pitchFamily="18" charset="0"/>
              </a:rPr>
              <a:t>VII°</a:t>
            </a:r>
            <a:r>
              <a:rPr lang="it-IT" sz="1200" dirty="0" smtClean="0">
                <a:latin typeface="Times New Roman" pitchFamily="18" charset="0"/>
                <a:ea typeface="Calibri" pitchFamily="34" charset="0"/>
                <a:cs typeface="Times New Roman" pitchFamily="18" charset="0"/>
              </a:rPr>
              <a:t>  </a:t>
            </a:r>
            <a:r>
              <a:rPr lang="it-IT" sz="1200" b="0" dirty="0" smtClean="0">
                <a:latin typeface="Times New Roman" pitchFamily="18" charset="0"/>
                <a:cs typeface="Times New Roman" pitchFamily="18" charset="0"/>
              </a:rPr>
              <a:t/>
            </a:r>
            <a:br>
              <a:rPr lang="it-IT" sz="1200" b="0" dirty="0" smtClean="0">
                <a:latin typeface="Times New Roman" pitchFamily="18" charset="0"/>
                <a:cs typeface="Times New Roman" pitchFamily="18" charset="0"/>
              </a:rPr>
            </a:br>
            <a:r>
              <a:rPr lang="it-IT" sz="1000" b="0" dirty="0" smtClean="0">
                <a:latin typeface="Times New Roman" pitchFamily="18" charset="0"/>
                <a:ea typeface="Calibri" pitchFamily="34" charset="0"/>
                <a:cs typeface="Times New Roman" pitchFamily="18" charset="0"/>
              </a:rPr>
              <a:t>[nel quale Beatrice mostra come la vendetta fatta per Tito de la morte di Gesù Cristo nostro </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smtClean="0">
                <a:latin typeface="Times New Roman" pitchFamily="18" charset="0"/>
                <a:ea typeface="Calibri" pitchFamily="34" charset="0"/>
                <a:cs typeface="Times New Roman" pitchFamily="18" charset="0"/>
              </a:rPr>
              <a:t>Salvatore </a:t>
            </a:r>
            <a:r>
              <a:rPr lang="it-IT" sz="1000" b="0" dirty="0" err="1" smtClean="0">
                <a:latin typeface="Times New Roman" pitchFamily="18" charset="0"/>
                <a:ea typeface="Calibri" pitchFamily="34" charset="0"/>
                <a:cs typeface="Times New Roman" pitchFamily="18" charset="0"/>
              </a:rPr>
              <a:t>fue</a:t>
            </a:r>
            <a:r>
              <a:rPr lang="it-IT" sz="1000" b="0" dirty="0" smtClean="0">
                <a:latin typeface="Times New Roman" pitchFamily="18" charset="0"/>
                <a:ea typeface="Calibri" pitchFamily="34" charset="0"/>
                <a:cs typeface="Times New Roman" pitchFamily="18" charset="0"/>
              </a:rPr>
              <a:t> giusta, essendo la morte di Gesù Cristo giusta per </a:t>
            </a:r>
            <a:r>
              <a:rPr lang="it-IT" sz="1000" b="0" dirty="0" err="1" smtClean="0">
                <a:latin typeface="Times New Roman" pitchFamily="18" charset="0"/>
                <a:ea typeface="Calibri" pitchFamily="34" charset="0"/>
                <a:cs typeface="Times New Roman" pitchFamily="18" charset="0"/>
              </a:rPr>
              <a:t>ricomperamento</a:t>
            </a:r>
            <a:r>
              <a:rPr lang="it-IT" sz="1000" b="0" dirty="0" smtClean="0">
                <a:latin typeface="Times New Roman" pitchFamily="18" charset="0"/>
                <a:ea typeface="Calibri" pitchFamily="34" charset="0"/>
                <a:cs typeface="Times New Roman" pitchFamily="18" charset="0"/>
              </a:rPr>
              <a:t> de l'umana</a:t>
            </a:r>
            <a:r>
              <a:rPr lang="it-IT" sz="1000" b="0" dirty="0" smtClean="0">
                <a:latin typeface="Times New Roman" pitchFamily="18" charset="0"/>
                <a:cs typeface="Times New Roman" pitchFamily="18" charset="0"/>
              </a:rPr>
              <a:t/>
            </a:r>
            <a:br>
              <a:rPr lang="it-IT" sz="1000" b="0" dirty="0" smtClean="0">
                <a:latin typeface="Times New Roman" pitchFamily="18" charset="0"/>
                <a:cs typeface="Times New Roman" pitchFamily="18" charset="0"/>
              </a:rPr>
            </a:br>
            <a:r>
              <a:rPr lang="it-IT" sz="1000" b="0" dirty="0" smtClean="0">
                <a:latin typeface="Times New Roman" pitchFamily="18" charset="0"/>
                <a:ea typeface="Calibri" pitchFamily="34" charset="0"/>
                <a:cs typeface="Times New Roman" pitchFamily="18" charset="0"/>
              </a:rPr>
              <a:t>generazione e </a:t>
            </a:r>
            <a:r>
              <a:rPr lang="it-IT" sz="1000" b="0" dirty="0" err="1" smtClean="0">
                <a:latin typeface="Times New Roman" pitchFamily="18" charset="0"/>
                <a:ea typeface="Calibri" pitchFamily="34" charset="0"/>
                <a:cs typeface="Times New Roman" pitchFamily="18" charset="0"/>
              </a:rPr>
              <a:t>solvimento</a:t>
            </a:r>
            <a:r>
              <a:rPr lang="it-IT" sz="1000" b="0" dirty="0" smtClean="0">
                <a:latin typeface="Times New Roman" pitchFamily="18" charset="0"/>
                <a:ea typeface="Calibri" pitchFamily="34" charset="0"/>
                <a:cs typeface="Times New Roman" pitchFamily="18" charset="0"/>
              </a:rPr>
              <a:t> del peccato del primo padre.] </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5" name="Rettangolo 4"/>
          <p:cNvSpPr/>
          <p:nvPr/>
        </p:nvSpPr>
        <p:spPr>
          <a:xfrm>
            <a:off x="4391502" y="3244334"/>
            <a:ext cx="360996" cy="369332"/>
          </a:xfrm>
          <a:prstGeom prst="rect">
            <a:avLst/>
          </a:prstGeom>
        </p:spPr>
        <p:txBody>
          <a:bodyPr wrap="none">
            <a:spAutoFit/>
          </a:bodyPr>
          <a:lstStyle/>
          <a:p>
            <a:r>
              <a:rPr lang="it-IT" dirty="0" smtClean="0"/>
              <a:t>».</a:t>
            </a:r>
            <a:endParaRPr lang="it-IT" dirty="0"/>
          </a:p>
        </p:txBody>
      </p:sp>
      <p:pic>
        <p:nvPicPr>
          <p:cNvPr id="6146" name="Picture 2" descr="H:\7. FOTOGRAFO opere divina commedia olio su tela fronte\3. PARADISO DA FOTO FOTOGRAFO OK 13.02.2021\07 c PARADISO.JPG"/>
          <p:cNvPicPr>
            <a:picLocks noGrp="1" noChangeAspect="1" noChangeArrowheads="1"/>
          </p:cNvPicPr>
          <p:nvPr>
            <p:ph type="pic" idx="1"/>
          </p:nvPr>
        </p:nvPicPr>
        <p:blipFill>
          <a:blip r:embed="rId2" cstate="print"/>
          <a:srcRect t="1821" b="1821"/>
          <a:stretch>
            <a:fillRect/>
          </a:stretch>
        </p:blipFill>
        <p:spPr bwMode="auto">
          <a:xfrm>
            <a:off x="1792288" y="908050"/>
            <a:ext cx="5486400" cy="5329238"/>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835696" y="6165304"/>
            <a:ext cx="5472608" cy="692696"/>
          </a:xfrm>
        </p:spPr>
        <p:txBody>
          <a:bodyPr>
            <a:noAutofit/>
          </a:bodyPr>
          <a:lstStyle/>
          <a:p>
            <a:pPr algn="ctr">
              <a:spcBef>
                <a:spcPts val="0"/>
              </a:spcBef>
            </a:pPr>
            <a:r>
              <a:rPr lang="it-IT" sz="1200" dirty="0" err="1" smtClean="0">
                <a:latin typeface="Times New Roman" pitchFamily="18" charset="0"/>
                <a:cs typeface="Times New Roman" pitchFamily="18" charset="0"/>
              </a:rPr>
              <a:t>vv</a:t>
            </a:r>
            <a:r>
              <a:rPr lang="it-IT" sz="1200" dirty="0" smtClean="0">
                <a:latin typeface="Times New Roman" pitchFamily="18" charset="0"/>
                <a:cs typeface="Times New Roman" pitchFamily="18" charset="0"/>
              </a:rPr>
              <a:t>. 16 – 18</a:t>
            </a:r>
          </a:p>
          <a:p>
            <a:pPr algn="ctr">
              <a:spcBef>
                <a:spcPts val="0"/>
              </a:spcBef>
            </a:pPr>
            <a:r>
              <a:rPr lang="it-IT" sz="1200" i="1" dirty="0" smtClean="0">
                <a:latin typeface="Times New Roman" pitchFamily="18" charset="0"/>
                <a:cs typeface="Times New Roman" pitchFamily="18" charset="0"/>
              </a:rPr>
              <a:t>“E come in fiamma favilla si vede, </a:t>
            </a:r>
            <a:r>
              <a:rPr lang="it-IT" sz="1200" i="1" dirty="0" smtClean="0">
                <a:latin typeface="Times New Roman" pitchFamily="18" charset="0"/>
                <a:cs typeface="Times New Roman" pitchFamily="18" charset="0"/>
              </a:rPr>
              <a:t>/ e </a:t>
            </a:r>
            <a:r>
              <a:rPr lang="it-IT" sz="1200" i="1" dirty="0" smtClean="0">
                <a:latin typeface="Times New Roman" pitchFamily="18" charset="0"/>
                <a:cs typeface="Times New Roman" pitchFamily="18" charset="0"/>
              </a:rPr>
              <a:t>come in voce </a:t>
            </a:r>
            <a:r>
              <a:rPr lang="it-IT" sz="1200" i="1" dirty="0" err="1" smtClean="0">
                <a:latin typeface="Times New Roman" pitchFamily="18" charset="0"/>
                <a:cs typeface="Times New Roman" pitchFamily="18" charset="0"/>
              </a:rPr>
              <a:t>voce</a:t>
            </a:r>
            <a:r>
              <a:rPr lang="it-IT" sz="1200" i="1" dirty="0" smtClean="0">
                <a:latin typeface="Times New Roman" pitchFamily="18" charset="0"/>
                <a:cs typeface="Times New Roman" pitchFamily="18" charset="0"/>
              </a:rPr>
              <a:t> si discerne</a:t>
            </a:r>
            <a:r>
              <a:rPr lang="it-IT" sz="1200" i="1" dirty="0" smtClean="0">
                <a:latin typeface="Times New Roman" pitchFamily="18" charset="0"/>
                <a:cs typeface="Times New Roman" pitchFamily="18" charset="0"/>
              </a:rPr>
              <a:t>, /</a:t>
            </a:r>
            <a:endParaRPr lang="it-IT" sz="1200" i="1" dirty="0" smtClean="0">
              <a:latin typeface="Times New Roman" pitchFamily="18" charset="0"/>
              <a:cs typeface="Times New Roman" pitchFamily="18" charset="0"/>
            </a:endParaRPr>
          </a:p>
          <a:p>
            <a:pPr algn="ctr">
              <a:spcBef>
                <a:spcPts val="0"/>
              </a:spcBef>
            </a:pPr>
            <a:r>
              <a:rPr lang="it-IT" sz="1200" i="1" dirty="0" smtClean="0">
                <a:latin typeface="Times New Roman" pitchFamily="18" charset="0"/>
                <a:cs typeface="Times New Roman" pitchFamily="18" charset="0"/>
              </a:rPr>
              <a:t>quand' una è ferma e altra va e riede,”</a:t>
            </a:r>
            <a:endParaRPr lang="it-IT" sz="1200" i="1" dirty="0">
              <a:latin typeface="Times New Roman" pitchFamily="18" charset="0"/>
              <a:cs typeface="Times New Roman" pitchFamily="18" charset="0"/>
            </a:endParaRPr>
          </a:p>
        </p:txBody>
      </p:sp>
      <p:sp>
        <p:nvSpPr>
          <p:cNvPr id="26625" name="Rectangle 1"/>
          <p:cNvSpPr>
            <a:spLocks noGrp="1" noChangeArrowheads="1"/>
          </p:cNvSpPr>
          <p:nvPr>
            <p:ph type="title"/>
          </p:nvPr>
        </p:nvSpPr>
        <p:spPr bwMode="auto">
          <a:xfrm>
            <a:off x="1763688" y="174060"/>
            <a:ext cx="547260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2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Paradiso, Canto </a:t>
            </a:r>
            <a:r>
              <a:rPr kumimoji="0" lang="it-IT" sz="12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VIII°</a:t>
            </a:r>
            <a:endParaRPr kumimoji="0" lang="it-IT"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[nel quale si manifestano alcune questioni per Carlo giovane, re d'Ungheria, il quale</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si </a:t>
            </a:r>
            <a:r>
              <a:rPr kumimoji="0" lang="it-IT" sz="1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mostroe</a:t>
            </a: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nel </a:t>
            </a:r>
            <a:r>
              <a:rPr kumimoji="0" lang="it-IT" sz="1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circulo</a:t>
            </a: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di Venere; e qui comincia la terza parte di questa cantica.]</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7170" name="Picture 2" descr="H:\7. FOTOGRAFO opere divina commedia olio su tela fronte\3. PARADISO DA FOTO FOTOGRAFO OK 13.02.2021\08 c PARADISO.JPG"/>
          <p:cNvPicPr>
            <a:picLocks noGrp="1" noChangeAspect="1" noChangeArrowheads="1"/>
          </p:cNvPicPr>
          <p:nvPr>
            <p:ph type="pic" idx="1"/>
          </p:nvPr>
        </p:nvPicPr>
        <p:blipFill>
          <a:blip r:embed="rId2" cstate="print"/>
          <a:srcRect t="1237" b="1237"/>
          <a:stretch>
            <a:fillRect/>
          </a:stretch>
        </p:blipFill>
        <p:spPr bwMode="auto">
          <a:xfrm>
            <a:off x="1792288" y="836613"/>
            <a:ext cx="5486400" cy="5329237"/>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763688" y="6165304"/>
            <a:ext cx="5472608" cy="692696"/>
          </a:xfrm>
        </p:spPr>
        <p:txBody>
          <a:bodyPr>
            <a:normAutofit/>
          </a:bodyPr>
          <a:lstStyle/>
          <a:p>
            <a:pPr algn="ctr">
              <a:spcBef>
                <a:spcPts val="0"/>
              </a:spcBef>
            </a:pPr>
            <a:r>
              <a:rPr lang="it-IT" sz="1200" dirty="0" smtClean="0">
                <a:latin typeface="Times New Roman" pitchFamily="18" charset="0"/>
                <a:cs typeface="Times New Roman" pitchFamily="18" charset="0"/>
              </a:rPr>
              <a:t> </a:t>
            </a:r>
            <a:r>
              <a:rPr lang="it-IT" sz="1200" dirty="0" err="1" smtClean="0">
                <a:latin typeface="Times New Roman" pitchFamily="18" charset="0"/>
                <a:cs typeface="Times New Roman" pitchFamily="18" charset="0"/>
              </a:rPr>
              <a:t>vv</a:t>
            </a:r>
            <a:r>
              <a:rPr lang="it-IT" sz="1200" dirty="0" smtClean="0">
                <a:latin typeface="Times New Roman" pitchFamily="18" charset="0"/>
                <a:cs typeface="Times New Roman" pitchFamily="18" charset="0"/>
              </a:rPr>
              <a:t>. 13 – 15</a:t>
            </a:r>
          </a:p>
          <a:p>
            <a:pPr algn="ctr">
              <a:spcBef>
                <a:spcPts val="0"/>
              </a:spcBef>
            </a:pPr>
            <a:r>
              <a:rPr lang="it-IT" sz="1200" i="1" dirty="0" smtClean="0">
                <a:latin typeface="Times New Roman" pitchFamily="18" charset="0"/>
                <a:cs typeface="Times New Roman" pitchFamily="18" charset="0"/>
              </a:rPr>
              <a:t>“Ed ecco un altro di quelli splendori </a:t>
            </a:r>
            <a:r>
              <a:rPr lang="it-IT" sz="1200" i="1" dirty="0" smtClean="0">
                <a:latin typeface="Times New Roman" pitchFamily="18" charset="0"/>
                <a:cs typeface="Times New Roman" pitchFamily="18" charset="0"/>
              </a:rPr>
              <a:t>/ </a:t>
            </a:r>
            <a:r>
              <a:rPr lang="it-IT" sz="1200" i="1" dirty="0" err="1" smtClean="0">
                <a:latin typeface="Times New Roman" pitchFamily="18" charset="0"/>
                <a:cs typeface="Times New Roman" pitchFamily="18" charset="0"/>
              </a:rPr>
              <a:t>ver</a:t>
            </a:r>
            <a:r>
              <a:rPr lang="it-IT" sz="1200" i="1" dirty="0" smtClean="0">
                <a:latin typeface="Times New Roman" pitchFamily="18" charset="0"/>
                <a:cs typeface="Times New Roman" pitchFamily="18" charset="0"/>
              </a:rPr>
              <a:t>' me si fece, e 'l suo voler </a:t>
            </a:r>
            <a:r>
              <a:rPr lang="it-IT" sz="1200" i="1" dirty="0" smtClean="0">
                <a:latin typeface="Times New Roman" pitchFamily="18" charset="0"/>
                <a:cs typeface="Times New Roman" pitchFamily="18" charset="0"/>
              </a:rPr>
              <a:t>piacermi /</a:t>
            </a:r>
            <a:endParaRPr lang="it-IT" sz="1200" i="1" dirty="0" smtClean="0">
              <a:latin typeface="Times New Roman" pitchFamily="18" charset="0"/>
              <a:cs typeface="Times New Roman" pitchFamily="18" charset="0"/>
            </a:endParaRPr>
          </a:p>
          <a:p>
            <a:pPr algn="ctr">
              <a:spcBef>
                <a:spcPts val="0"/>
              </a:spcBef>
            </a:pPr>
            <a:r>
              <a:rPr lang="it-IT" sz="1200" i="1" dirty="0" smtClean="0">
                <a:latin typeface="Times New Roman" pitchFamily="18" charset="0"/>
                <a:cs typeface="Times New Roman" pitchFamily="18" charset="0"/>
              </a:rPr>
              <a:t>significava nel chiarir di fori.”</a:t>
            </a:r>
            <a:endParaRPr lang="it-IT" sz="1200" i="1" dirty="0">
              <a:latin typeface="Times New Roman" pitchFamily="18" charset="0"/>
              <a:cs typeface="Times New Roman" pitchFamily="18" charset="0"/>
            </a:endParaRPr>
          </a:p>
        </p:txBody>
      </p:sp>
      <p:sp>
        <p:nvSpPr>
          <p:cNvPr id="25601" name="Rectangle 1"/>
          <p:cNvSpPr>
            <a:spLocks noGrp="1" noChangeArrowheads="1"/>
          </p:cNvSpPr>
          <p:nvPr>
            <p:ph type="title"/>
          </p:nvPr>
        </p:nvSpPr>
        <p:spPr bwMode="auto">
          <a:xfrm>
            <a:off x="1763688" y="94320"/>
            <a:ext cx="547260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12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Paradiso, Canto </a:t>
            </a:r>
            <a:r>
              <a:rPr kumimoji="0" lang="it-IT" sz="12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IX°</a:t>
            </a:r>
            <a:endParaRPr kumimoji="0" lang="it-IT"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[nel quale parla madonna </a:t>
            </a:r>
            <a:r>
              <a:rPr kumimoji="0" lang="it-IT" sz="1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Cunizza</a:t>
            </a: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di Romano, antidicendo alcuna cosa de </a:t>
            </a: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la Marca </a:t>
            </a: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di </a:t>
            </a:r>
            <a:r>
              <a:rPr kumimoji="0" lang="it-IT" sz="1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Trevigi</a:t>
            </a: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e parla </a:t>
            </a:r>
            <a:r>
              <a:rPr kumimoji="0" lang="it-IT" sz="1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Folco</a:t>
            </a: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di </a:t>
            </a:r>
            <a:r>
              <a:rPr kumimoji="0" lang="it-IT" sz="1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Marsilia</a:t>
            </a: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che </a:t>
            </a:r>
            <a:r>
              <a:rPr kumimoji="0" lang="it-IT" sz="1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fue</a:t>
            </a:r>
            <a:r>
              <a:rPr kumimoji="0" lang="it-IT"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vescovo d'essa.]</a:t>
            </a:r>
            <a:endParaRPr kumimoji="0" lang="it-IT" sz="10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8194" name="Picture 2" descr="H:\7. FOTOGRAFO opere divina commedia olio su tela fronte\3. PARADISO DA FOTO FOTOGRAFO OK 13.02.2021\09 c PARADISO.JPG"/>
          <p:cNvPicPr>
            <a:picLocks noGrp="1" noChangeAspect="1" noChangeArrowheads="1"/>
          </p:cNvPicPr>
          <p:nvPr>
            <p:ph type="pic" idx="1"/>
          </p:nvPr>
        </p:nvPicPr>
        <p:blipFill>
          <a:blip r:embed="rId2" cstate="print"/>
          <a:srcRect l="6" r="6"/>
          <a:stretch>
            <a:fillRect/>
          </a:stretch>
        </p:blipFill>
        <p:spPr bwMode="auto">
          <a:xfrm>
            <a:off x="1792288" y="692150"/>
            <a:ext cx="5486400" cy="5473700"/>
          </a:xfrm>
          <a:prstGeom prst="rect">
            <a:avLst/>
          </a:prstGeom>
          <a:noFill/>
        </p:spPr>
      </p:pic>
    </p:spTree>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1503</TotalTime>
  <Words>1358</Words>
  <Application>Microsoft Office PowerPoint</Application>
  <PresentationFormat>Presentazione su schermo (4:3)</PresentationFormat>
  <Paragraphs>176</Paragraphs>
  <Slides>33</Slides>
  <Notes>1</Notes>
  <HiddenSlides>0</HiddenSlides>
  <MMClips>0</MMClips>
  <ScaleCrop>false</ScaleCrop>
  <HeadingPairs>
    <vt:vector size="4" baseType="variant">
      <vt:variant>
        <vt:lpstr>Tema</vt:lpstr>
      </vt:variant>
      <vt:variant>
        <vt:i4>1</vt:i4>
      </vt:variant>
      <vt:variant>
        <vt:lpstr>Titoli diapositive</vt:lpstr>
      </vt:variant>
      <vt:variant>
        <vt:i4>33</vt:i4>
      </vt:variant>
    </vt:vector>
  </HeadingPairs>
  <TitlesOfParts>
    <vt:vector size="34" baseType="lpstr">
      <vt:lpstr>Tema di Office</vt:lpstr>
      <vt:lpstr>Paradiso, Canto I° [Comincia la terza cantica de la Commedia di Dante Alaghiere di Fiorenza, ne la quale si tratta de'  beati e de la celestiale gloria e de' meriti e premi de' santi, e dividesi in nove parti. Canto primo,  nel cui principio l'auttore proemizza a la seguente cantica; e sono ne lo elemento del fuoco e  Beatrice solve a l'auttore una questione; nel quale canto l'auttore promette di trattare de le  cose divine invocando la scienza poetica, cioè Appollo chiamato il deo de la Sapienza.]    </vt:lpstr>
      <vt:lpstr>Paradiso, Canto II° [ove tratta come Beatrice e l'auttore pervegnono al cielo de la Luna, aprendo la veritade de l'ombra  ch'appare in essa; e qui comincia questa terza parte de la Commedia quanto al proprio dire.]      </vt:lpstr>
      <vt:lpstr>Paradiso, Canto III° [nel quale si tratta di quello medesimo cielo de la Luna e di certi spiriti che appariro in esso; e solve  qui una questione: cioè se li spiriti che sono in cielo di sotto vorrebbero esser più sù ch'elli siano.]    </vt:lpstr>
      <vt:lpstr>Paradiso, Canto IV° [ove in quello medesimo cielo due veritadi si manifestano da Beatrice: l'una è del luogo de' beati, e l'altra si è de la voluntate mista e de la obsuluta; e propone terza questione del voto e se si puote satisfare al voto rotto e non osservato.]    </vt:lpstr>
      <vt:lpstr>Paradiso, Canto V° [nel quale solve una questione premessa nel precedente canto e ammaestra li cristiani intorno a li voti  ch'elli fanno a Dio; ed entrasi nel cielo di Mercurio, e qui comincia la seconda parte di questa cantica.]      </vt:lpstr>
      <vt:lpstr>Paradiso, Canto VI° [ove, nel cielo di Mercurio, Iustiniano imperadore sotto brevità narra tutti li grandi fatti operati per li  Romani sotto la 'nsegna de l'aquila, da l'avvenimento di Enea in Italia infino al tempo di Longobardi;  e alcune cose si dicono qui in laude di Romeo visconte del conte Ramondo Berlinghieri di Proenza.]   </vt:lpstr>
      <vt:lpstr>Paradiso, Canto VII°   [nel quale Beatrice mostra come la vendetta fatta per Tito de la morte di Gesù Cristo nostro  Salvatore fue giusta, essendo la morte di Gesù Cristo giusta per ricomperamento de l'umana generazione e solvimento del peccato del primo padre.] </vt:lpstr>
      <vt:lpstr>Paradiso, Canto VIII° [nel quale si manifestano alcune questioni per Carlo giovane, re d'Ungheria, il quale si mostroe nel circulo di Venere; e qui comincia la terza parte di questa cantica.]</vt:lpstr>
      <vt:lpstr>Paradiso, Canto IX° [nel quale parla madonna Cunizza di Romano, antidicendo alcuna cosa de la Marca di Trevigi; e parla Folco di Marsilia che fue vescovo d'essa.]</vt:lpstr>
      <vt:lpstr>Paradiso, Canto X° [nel quale santo Tommaso d'Aquino de l'ordine de' Frati Predicatori  parla nel cielo del Sole; e qui comincia la quarta parte.]   </vt:lpstr>
      <vt:lpstr>Paradiso, Canto XI° [nel quale il detto frate in gloria di san Francesco sotto brevitate racconta la sua  vita tutta, e riprende i suoi frati, ché pochi sono quelli che '1 seguitino.]</vt:lpstr>
      <vt:lpstr>Paradiso, Canto XII° [nel quale frate Bonaventura da Bagnoregio in gloria di santo Dominico parla e brevemente la sua vita narra.]      </vt:lpstr>
      <vt:lpstr>Paradiso, Canto XIII° [nel quale san Tommaso d'Aquino, de l'ordine d'i frati predicatori  solve una questione toccata di sopra da Salamone.]   </vt:lpstr>
      <vt:lpstr>Paradiso, Canto XIV° [nel quale Salamone solve alcuna cosa dubitata; e montasi ne la stella di Marte. La quinta parte comincia qui.] </vt:lpstr>
      <vt:lpstr>Paradiso, Canto XV° [nel quale messere Cacciaguida fiorentino parla laudando l'antico costume di Fiorenza, in vituperio del presente vivere d'essa cittade di Fiorenza.] </vt:lpstr>
      <vt:lpstr>Paradiso, Canto XVI° [nel quale il sopradetto messer Cacciaguida racconta intorno di quaranta famiglie onorabili al suo tempo ne la cittade di Fiorenza, de le quali al presente non è ricordo né fama.]  </vt:lpstr>
      <vt:lpstr>Paradiso, Canto XVII° [ nel quale il predetto messer Cacciaguida solve l'animo de l'auttore da una paura e confortalo a fare questa opera.] </vt:lpstr>
      <vt:lpstr>Paradiso, Canto XVIII° [nel quale si monta ne la stella di Giove, e narrasi come li luminari spirituali figuravano mirabilmente.] </vt:lpstr>
      <vt:lpstr>Paradiso, Canto XIX° [nel quale li spiriti ch'erano ne la stella di Iove insieme conglutinati in forma d'aguglia, ad una voce solvono uno grande dubbio, e abominano e infamano tutti li re cristiani che regnavano ne l'anno di Cristo MCCC.]</vt:lpstr>
      <vt:lpstr>Paradiso, Canto XX° [nel quale ancora suonano nel becco de l'Aquila certe parole per le quali apprende di conoscere alcuni di quelli spirti de li quali quella Aquila è composta.]      </vt:lpstr>
      <vt:lpstr>Paradiso, Canto XXI° [nel quale si monta ne la stella di Saturno, che è il settimo pianeto; e qui comincia la settima parte, e come Pietro Dammiano solve alcune questioni.]</vt:lpstr>
      <vt:lpstr>Paradiso, Canto XXII° [nel quale si tratta di quelli medesimi che nel precedente capitolo, qui sotto il titolo di Santo Maccario  e di Santo Romoaldo; e infine dispitta il mondo e la sua picciolezza e le cose mondane, ripetendo e mostrando tutti li pianeti per li quali è intrato; ed entra con Beatrice nel segno d'i Gemini; e qui prende l'ottava parte di questa terza cantica.]</vt:lpstr>
      <vt:lpstr>Paradiso, Canto XXIII° [ove si tratta come l'auttore vide la Beata Virgine Maria e li abitatori de la celestiale corte, e la quale  mirabilemente favella in questo canto; e qui si prende la nona parte di questa terza cantica.] </vt:lpstr>
      <vt:lpstr>CANTO XXIV [dove si tratta de la nona e ultima parte di questa ultima cantica; ne la quale san Pietro Appostolo a priego di Beatrice essamina l'auttore sopra la fede cattolica.] </vt:lpstr>
      <vt:lpstr>Paradiso, Canto XXV° [che tratta come l'auttore parla con Beatrice e con santo Iacopo Maggiore sopra certe questioni de le quali santo Iacopo solve la prima.]  </vt:lpstr>
      <vt:lpstr> Paradiso, Canto XXVI° [nel quale l'auttore ne conforta seguitare lo innefabile amore, e dove trova Adamo il nostro primo padre, dicente a lui il tempo de la sua felicitade e infelicitade.]  </vt:lpstr>
      <vt:lpstr>Paradiso, Canto XXVII° [ove tratta sì come santo Pietro appostolo, proverbiando li suoi successori papi, adempie l'animo de l'auttore di questo libro.]</vt:lpstr>
      <vt:lpstr>Paradiso, Canto XXVIII° [nel quale Beatrice distingue a l'auttore li nove ordini de li angeli gloriosi che sono nel nono cielo e il loro offizio.]</vt:lpstr>
      <vt:lpstr>   </vt:lpstr>
      <vt:lpstr>Paradiso, Canto XXX° [ove narra come l'auttore vidde per conducimento di Beatrice li splendori de la divinità e le seggie de l'anime de li uomini, tra le quali vide già collocata quella de lo imperadore Arrigo di Lunzimborgo con la sua corona.]</vt:lpstr>
      <vt:lpstr>Paradiso, Canto XXXI° [ il quale tratta come l'auttore fue lasciato da Beatrice e trovò Santo Bernardo, perlo cui nducimento  rivide Beatrice ne la sua gloria; poi pone una orazione che Dante fece a Beatrice che pregasse per lui  lo nostro Segnore Iddio e la nostra Donna sua Madre; e come vide la Divina Maestà.]</vt:lpstr>
      <vt:lpstr>Paradiso, Canto XXXII° [ove tratta come santo Bernardo mostrò a Dante ordinatamente li luoghi de' beati del Vecchio e  del Nuovo Testamento; e come a la voce de l'Arcangelo Gabriello laudavano nostra Madonna, cioè la Virgine Maria.]</vt:lpstr>
      <vt:lpstr>Paradiso, Canto XXXIII° [ il quale è l'ultimo de la terza cantica e ultima; nel quale canto santo Bernardo  in figura de l'auttore fa  una orazione a la Vergine Maria, pregandola che sé e  la Divina Maestade si lasci vedere visibilemente.]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Utente Windows</dc:creator>
  <cp:lastModifiedBy>Utente Windows</cp:lastModifiedBy>
  <cp:revision>301</cp:revision>
  <dcterms:created xsi:type="dcterms:W3CDTF">2020-05-31T14:49:34Z</dcterms:created>
  <dcterms:modified xsi:type="dcterms:W3CDTF">2021-02-14T08:37:31Z</dcterms:modified>
</cp:coreProperties>
</file>