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92"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Lst>
  <p:sldSz cx="9144000" cy="6858000" type="screen4x3"/>
  <p:notesSz cx="9144000" cy="6858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772" autoAdjust="0"/>
    <p:restoredTop sz="94713" autoAdjust="0"/>
  </p:normalViewPr>
  <p:slideViewPr>
    <p:cSldViewPr>
      <p:cViewPr varScale="1">
        <p:scale>
          <a:sx n="97" d="100"/>
          <a:sy n="97" d="100"/>
        </p:scale>
        <p:origin x="-11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DF2C11-C165-4EBB-89A7-5F20EBAB432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rot="10800000" flipV="1">
            <a:off x="1043608" y="0"/>
            <a:ext cx="6624736" cy="836712"/>
          </a:xfrm>
        </p:spPr>
        <p:txBody>
          <a:bodyPr>
            <a:normAutofit/>
          </a:bodyPr>
          <a:lstStyle/>
          <a:p>
            <a:pPr algn="ctr"/>
            <a:r>
              <a:rPr lang="it-IT" sz="1300" dirty="0" smtClean="0">
                <a:latin typeface="Times New Roman" pitchFamily="18" charset="0"/>
                <a:cs typeface="Times New Roman" pitchFamily="18" charset="0"/>
              </a:rPr>
              <a:t>Purgatorio, Canto </a:t>
            </a:r>
            <a:r>
              <a:rPr lang="it-IT" sz="1300" dirty="0" err="1" smtClean="0">
                <a:latin typeface="Times New Roman" pitchFamily="18" charset="0"/>
                <a:cs typeface="Times New Roman" pitchFamily="18" charset="0"/>
              </a:rPr>
              <a:t>I°</a:t>
            </a:r>
            <a:r>
              <a:rPr lang="it-IT" sz="1100" b="0" dirty="0" smtClean="0">
                <a:latin typeface="Times New Roman" pitchFamily="18" charset="0"/>
                <a:cs typeface="Times New Roman" pitchFamily="18" charset="0"/>
              </a:rPr>
              <a:t/>
            </a:r>
            <a:br>
              <a:rPr lang="it-IT" sz="1100" b="0" dirty="0" smtClean="0">
                <a:latin typeface="Times New Roman" pitchFamily="18" charset="0"/>
                <a:cs typeface="Times New Roman" pitchFamily="18" charset="0"/>
              </a:rPr>
            </a:br>
            <a:r>
              <a:rPr lang="it-IT" sz="1100" b="0" dirty="0" smtClean="0">
                <a:latin typeface="Times New Roman" pitchFamily="18" charset="0"/>
                <a:cs typeface="Times New Roman" pitchFamily="18" charset="0"/>
              </a:rPr>
              <a:t>[Comincia la seconda parte </a:t>
            </a:r>
            <a:r>
              <a:rPr lang="it-IT" sz="1100" b="0" dirty="0" err="1" smtClean="0">
                <a:latin typeface="Times New Roman" pitchFamily="18" charset="0"/>
                <a:cs typeface="Times New Roman" pitchFamily="18" charset="0"/>
              </a:rPr>
              <a:t>overo</a:t>
            </a:r>
            <a:r>
              <a:rPr lang="it-IT" sz="1100" b="0" dirty="0" smtClean="0">
                <a:latin typeface="Times New Roman" pitchFamily="18" charset="0"/>
                <a:cs typeface="Times New Roman" pitchFamily="18" charset="0"/>
              </a:rPr>
              <a:t> cantica de la </a:t>
            </a:r>
            <a:r>
              <a:rPr lang="it-IT" sz="1100" b="0" dirty="0" err="1" smtClean="0">
                <a:latin typeface="Times New Roman" pitchFamily="18" charset="0"/>
                <a:cs typeface="Times New Roman" pitchFamily="18" charset="0"/>
              </a:rPr>
              <a:t>Comedia</a:t>
            </a:r>
            <a:r>
              <a:rPr lang="it-IT" sz="1100" b="0" dirty="0" smtClean="0">
                <a:latin typeface="Times New Roman" pitchFamily="18" charset="0"/>
                <a:cs typeface="Times New Roman" pitchFamily="18" charset="0"/>
              </a:rPr>
              <a:t> di Dante </a:t>
            </a:r>
            <a:r>
              <a:rPr lang="it-IT" sz="1100" b="0" dirty="0" err="1" smtClean="0">
                <a:latin typeface="Times New Roman" pitchFamily="18" charset="0"/>
                <a:cs typeface="Times New Roman" pitchFamily="18" charset="0"/>
              </a:rPr>
              <a:t>Allaghieri</a:t>
            </a:r>
            <a:r>
              <a:rPr lang="it-IT" sz="1100" b="0" dirty="0" smtClean="0">
                <a:latin typeface="Times New Roman" pitchFamily="18" charset="0"/>
                <a:cs typeface="Times New Roman" pitchFamily="18" charset="0"/>
              </a:rPr>
              <a:t> di Firenze, ne la quale parte si purgano li commessi peccati e vizi de' quali l'uomo è confesso e </a:t>
            </a:r>
            <a:r>
              <a:rPr lang="it-IT" sz="1100" b="0" dirty="0" err="1" smtClean="0">
                <a:latin typeface="Times New Roman" pitchFamily="18" charset="0"/>
                <a:cs typeface="Times New Roman" pitchFamily="18" charset="0"/>
              </a:rPr>
              <a:t>pentuto</a:t>
            </a:r>
            <a:r>
              <a:rPr lang="it-IT" sz="1100" b="0" dirty="0" smtClean="0">
                <a:latin typeface="Times New Roman" pitchFamily="18" charset="0"/>
                <a:cs typeface="Times New Roman" pitchFamily="18" charset="0"/>
              </a:rPr>
              <a:t> con animo di </a:t>
            </a:r>
            <a:r>
              <a:rPr lang="it-IT" sz="1100" b="0" dirty="0" err="1" smtClean="0">
                <a:latin typeface="Times New Roman" pitchFamily="18" charset="0"/>
                <a:cs typeface="Times New Roman" pitchFamily="18" charset="0"/>
              </a:rPr>
              <a:t>sodisfazione</a:t>
            </a:r>
            <a:r>
              <a:rPr lang="it-IT" sz="1100" b="0" dirty="0" smtClean="0">
                <a:latin typeface="Times New Roman" pitchFamily="18" charset="0"/>
                <a:cs typeface="Times New Roman" pitchFamily="18" charset="0"/>
              </a:rPr>
              <a:t>; e contiene </a:t>
            </a:r>
            <a:r>
              <a:rPr lang="it-IT" sz="1100" b="0" dirty="0" err="1" smtClean="0">
                <a:latin typeface="Times New Roman" pitchFamily="18" charset="0"/>
                <a:cs typeface="Times New Roman" pitchFamily="18" charset="0"/>
              </a:rPr>
              <a:t>XXXIII</a:t>
            </a:r>
            <a:r>
              <a:rPr lang="it-IT" sz="1100" b="0" dirty="0" smtClean="0">
                <a:latin typeface="Times New Roman" pitchFamily="18" charset="0"/>
                <a:cs typeface="Times New Roman" pitchFamily="18" charset="0"/>
              </a:rPr>
              <a:t> canti. Qui sono quelli che sperano di venire quando che sia a le beate genti.]</a:t>
            </a:r>
            <a:endParaRPr lang="it-IT" sz="1000" b="0" dirty="0">
              <a:latin typeface="+mn-lt"/>
            </a:endParaRPr>
          </a:p>
        </p:txBody>
      </p:sp>
      <p:sp>
        <p:nvSpPr>
          <p:cNvPr id="4" name="Segnaposto testo 3"/>
          <p:cNvSpPr>
            <a:spLocks noGrp="1"/>
          </p:cNvSpPr>
          <p:nvPr>
            <p:ph type="body" sz="half" idx="2"/>
          </p:nvPr>
        </p:nvSpPr>
        <p:spPr>
          <a:xfrm>
            <a:off x="1792288" y="6093296"/>
            <a:ext cx="5486400" cy="764704"/>
          </a:xfrm>
        </p:spPr>
        <p:txBody>
          <a:bodyPr>
            <a:norm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 – 3</a:t>
            </a:r>
          </a:p>
          <a:p>
            <a:pPr algn="ctr">
              <a:spcBef>
                <a:spcPts val="0"/>
              </a:spcBef>
            </a:pPr>
            <a:r>
              <a:rPr lang="it-IT" sz="1200" i="1" dirty="0" smtClean="0">
                <a:latin typeface="Times New Roman" pitchFamily="18" charset="0"/>
                <a:cs typeface="Times New Roman" pitchFamily="18" charset="0"/>
              </a:rPr>
              <a:t>“Per correr miglior acque alza le vele /  </a:t>
            </a:r>
            <a:r>
              <a:rPr lang="it-IT" sz="1200" i="1" dirty="0" err="1" smtClean="0">
                <a:latin typeface="Times New Roman" pitchFamily="18" charset="0"/>
                <a:cs typeface="Times New Roman" pitchFamily="18" charset="0"/>
              </a:rPr>
              <a:t>omai</a:t>
            </a:r>
            <a:r>
              <a:rPr lang="it-IT" sz="1200" i="1" dirty="0" smtClean="0">
                <a:latin typeface="Times New Roman" pitchFamily="18" charset="0"/>
                <a:cs typeface="Times New Roman" pitchFamily="18" charset="0"/>
              </a:rPr>
              <a:t> la navicella del mio ingegno, /</a:t>
            </a:r>
          </a:p>
          <a:p>
            <a:pPr algn="ctr">
              <a:spcBef>
                <a:spcPts val="0"/>
              </a:spcBef>
            </a:pPr>
            <a:r>
              <a:rPr lang="it-IT" sz="1200" i="1" dirty="0" smtClean="0">
                <a:latin typeface="Times New Roman" pitchFamily="18" charset="0"/>
                <a:cs typeface="Times New Roman" pitchFamily="18" charset="0"/>
              </a:rPr>
              <a:t>che lascia dietro a sé mar sì crudele;”</a:t>
            </a:r>
          </a:p>
          <a:p>
            <a:endParaRPr lang="it-IT" sz="1200" dirty="0"/>
          </a:p>
        </p:txBody>
      </p:sp>
      <p:pic>
        <p:nvPicPr>
          <p:cNvPr id="1026" name="Picture 2" descr="H:\7. FOTOGRAFO opere divina commedia olio su tela fronte\2. PURGATORIO DA FOTO FOTOGRAFO\01 c. PURGATORIO.JPG"/>
          <p:cNvPicPr>
            <a:picLocks noGrp="1" noChangeAspect="1" noChangeArrowheads="1"/>
          </p:cNvPicPr>
          <p:nvPr>
            <p:ph type="pic" idx="1"/>
          </p:nvPr>
        </p:nvPicPr>
        <p:blipFill>
          <a:blip r:embed="rId2" cstate="print"/>
          <a:srcRect t="1724" b="1724"/>
          <a:stretch>
            <a:fillRect/>
          </a:stretch>
        </p:blipFill>
        <p:spPr bwMode="auto">
          <a:xfrm>
            <a:off x="1691680" y="836613"/>
            <a:ext cx="5629870" cy="5256683"/>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165304"/>
            <a:ext cx="5976664" cy="692696"/>
          </a:xfrm>
        </p:spPr>
        <p:txBody>
          <a:bodyPr>
            <a:normAutofit fontScale="92500" lnSpcReduction="10000"/>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73 – 75</a:t>
            </a:r>
          </a:p>
          <a:p>
            <a:pPr algn="ctr"/>
            <a:r>
              <a:rPr lang="it-IT" sz="1300" i="1" dirty="0" smtClean="0">
                <a:latin typeface="Times New Roman" pitchFamily="18" charset="0"/>
                <a:cs typeface="Times New Roman" pitchFamily="18" charset="0"/>
              </a:rPr>
              <a:t>“</a:t>
            </a:r>
            <a:r>
              <a:rPr lang="it-IT" sz="1300" i="1" dirty="0" err="1" smtClean="0">
                <a:latin typeface="Times New Roman" pitchFamily="18" charset="0"/>
                <a:cs typeface="Times New Roman" pitchFamily="18" charset="0"/>
              </a:rPr>
              <a:t>Quiv</a:t>
            </a:r>
            <a:r>
              <a:rPr lang="it-IT" sz="1300" i="1" dirty="0" smtClean="0">
                <a:latin typeface="Times New Roman" pitchFamily="18" charset="0"/>
                <a:cs typeface="Times New Roman" pitchFamily="18" charset="0"/>
              </a:rPr>
              <a:t>' era </a:t>
            </a:r>
            <a:r>
              <a:rPr lang="it-IT" sz="1300" i="1" dirty="0" err="1" smtClean="0">
                <a:latin typeface="Times New Roman" pitchFamily="18" charset="0"/>
                <a:cs typeface="Times New Roman" pitchFamily="18" charset="0"/>
              </a:rPr>
              <a:t>storïata</a:t>
            </a:r>
            <a:r>
              <a:rPr lang="it-IT" sz="1300" i="1" dirty="0" smtClean="0">
                <a:latin typeface="Times New Roman" pitchFamily="18" charset="0"/>
                <a:cs typeface="Times New Roman" pitchFamily="18" charset="0"/>
              </a:rPr>
              <a:t> l'alta gloria / del </a:t>
            </a:r>
            <a:r>
              <a:rPr lang="it-IT" sz="1300" i="1" dirty="0" err="1" smtClean="0">
                <a:latin typeface="Times New Roman" pitchFamily="18" charset="0"/>
                <a:cs typeface="Times New Roman" pitchFamily="18" charset="0"/>
              </a:rPr>
              <a:t>roman</a:t>
            </a:r>
            <a:r>
              <a:rPr lang="it-IT" sz="1300" i="1" dirty="0" smtClean="0">
                <a:latin typeface="Times New Roman" pitchFamily="18" charset="0"/>
                <a:cs typeface="Times New Roman" pitchFamily="18" charset="0"/>
              </a:rPr>
              <a:t> principato, il cui valore /</a:t>
            </a:r>
          </a:p>
          <a:p>
            <a:pPr algn="ctr"/>
            <a:r>
              <a:rPr lang="it-IT" sz="1300" i="1" dirty="0" smtClean="0">
                <a:latin typeface="Times New Roman" pitchFamily="18" charset="0"/>
                <a:cs typeface="Times New Roman" pitchFamily="18" charset="0"/>
              </a:rPr>
              <a:t>mosse Gregorio a la sua gran vittoria;”</a:t>
            </a:r>
          </a:p>
          <a:p>
            <a:pPr algn="ct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619672" y="5832"/>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primo girone del proprio Purgatorio, il quale luogo </a:t>
            </a:r>
            <a:r>
              <a:rPr lang="it-IT" sz="1000" b="0" dirty="0" err="1" smtClean="0">
                <a:latin typeface="Times New Roman" pitchFamily="18" charset="0"/>
                <a:cs typeface="Times New Roman" pitchFamily="18" charset="0"/>
              </a:rPr>
              <a:t>discrive</a:t>
            </a:r>
            <a:r>
              <a:rPr lang="it-IT" sz="1000" b="0" dirty="0" smtClean="0">
                <a:latin typeface="Times New Roman" pitchFamily="18" charset="0"/>
                <a:cs typeface="Times New Roman" pitchFamily="18" charset="0"/>
              </a:rPr>
              <a:t>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sotto certi intagli d'antiche </a:t>
            </a:r>
            <a:r>
              <a:rPr lang="it-IT" sz="1000" b="0" dirty="0" err="1" smtClean="0">
                <a:latin typeface="Times New Roman" pitchFamily="18" charset="0"/>
                <a:cs typeface="Times New Roman" pitchFamily="18" charset="0"/>
              </a:rPr>
              <a:t>imagini</a:t>
            </a:r>
            <a:r>
              <a:rPr lang="it-IT" sz="1000" b="0" dirty="0" smtClean="0">
                <a:latin typeface="Times New Roman" pitchFamily="18" charset="0"/>
                <a:cs typeface="Times New Roman" pitchFamily="18" charset="0"/>
              </a:rPr>
              <a:t>; e qui si purga la colpa de la superbia.]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42" name="Picture 2" descr="H:\7. FOTOGRAFO opere divina commedia olio su tela fronte\2. PURGATORIO DA FOTO FOTOGRAFO\10 c. PURGATORIO.JPG"/>
          <p:cNvPicPr>
            <a:picLocks noGrp="1" noChangeAspect="1" noChangeArrowheads="1"/>
          </p:cNvPicPr>
          <p:nvPr>
            <p:ph type="pic" idx="1"/>
          </p:nvPr>
        </p:nvPicPr>
        <p:blipFill>
          <a:blip r:embed="rId2" cstate="print"/>
          <a:srcRect l="71" r="71"/>
          <a:stretch>
            <a:fillRect/>
          </a:stretch>
        </p:blipFill>
        <p:spPr bwMode="auto">
          <a:xfrm>
            <a:off x="1763713" y="612775"/>
            <a:ext cx="5545137" cy="555307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165304"/>
            <a:ext cx="5400600"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91 – 93</a:t>
            </a:r>
          </a:p>
          <a:p>
            <a:pPr algn="ctr">
              <a:spcBef>
                <a:spcPts val="0"/>
              </a:spcBef>
            </a:pPr>
            <a:r>
              <a:rPr lang="it-IT" sz="1200" dirty="0" smtClean="0"/>
              <a:t>“</a:t>
            </a:r>
            <a:r>
              <a:rPr lang="it-IT" sz="1200" i="1" dirty="0" smtClean="0">
                <a:latin typeface="Times New Roman" pitchFamily="18" charset="0"/>
                <a:cs typeface="Times New Roman" pitchFamily="18" charset="0"/>
              </a:rPr>
              <a:t>Oh vana gloria de l'umane </a:t>
            </a:r>
            <a:r>
              <a:rPr lang="it-IT" sz="1200" i="1" dirty="0" err="1" smtClean="0">
                <a:latin typeface="Times New Roman" pitchFamily="18" charset="0"/>
                <a:cs typeface="Times New Roman" pitchFamily="18" charset="0"/>
              </a:rPr>
              <a:t>posse</a:t>
            </a:r>
            <a:r>
              <a:rPr lang="it-IT" sz="1200" i="1" dirty="0" smtClean="0">
                <a:latin typeface="Times New Roman" pitchFamily="18" charset="0"/>
                <a:cs typeface="Times New Roman" pitchFamily="18" charset="0"/>
              </a:rPr>
              <a:t>! / com' poco verde in su la cima dura, /</a:t>
            </a:r>
          </a:p>
          <a:p>
            <a:pPr algn="ctr">
              <a:spcBef>
                <a:spcPts val="0"/>
              </a:spcBef>
            </a:pPr>
            <a:r>
              <a:rPr lang="it-IT" sz="1200" i="1" dirty="0" smtClean="0">
                <a:latin typeface="Times New Roman" pitchFamily="18" charset="0"/>
                <a:cs typeface="Times New Roman" pitchFamily="18" charset="0"/>
              </a:rPr>
              <a:t>se non è giunta da l'</a:t>
            </a:r>
            <a:r>
              <a:rPr lang="it-IT" sz="1200" i="1" dirty="0" err="1" smtClean="0">
                <a:latin typeface="Times New Roman" pitchFamily="18" charset="0"/>
                <a:cs typeface="Times New Roman" pitchFamily="18" charset="0"/>
              </a:rPr>
              <a:t>etati</a:t>
            </a:r>
            <a:r>
              <a:rPr lang="it-IT" sz="1200" i="1" dirty="0" smtClean="0">
                <a:latin typeface="Times New Roman" pitchFamily="18" charset="0"/>
                <a:cs typeface="Times New Roman" pitchFamily="18" charset="0"/>
              </a:rPr>
              <a:t> grosse!”</a:t>
            </a:r>
            <a:endParaRPr lang="it-IT" sz="1200" i="1" dirty="0">
              <a:latin typeface="Times New Roman" pitchFamily="18" charset="0"/>
              <a:cs typeface="Times New Roman" pitchFamily="18" charset="0"/>
            </a:endParaRPr>
          </a:p>
          <a:p>
            <a:pPr algn="ctr">
              <a:spcBef>
                <a:spcPts val="0"/>
              </a:spcBef>
            </a:pP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403648" y="7243"/>
            <a:ext cx="619268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si tratta del sopradetto primo girone e de' superbi medesimi, e qui si purga la vana gloria ch'è uno de' rami de la superbia; dove nomina il conte </a:t>
            </a:r>
            <a:r>
              <a:rPr lang="it-IT" sz="1000" b="0" dirty="0" err="1" smtClean="0">
                <a:latin typeface="Times New Roman" pitchFamily="18" charset="0"/>
                <a:cs typeface="Times New Roman" pitchFamily="18" charset="0"/>
              </a:rPr>
              <a:t>Uberto</a:t>
            </a:r>
            <a:r>
              <a:rPr lang="it-IT" sz="1000" b="0" dirty="0" smtClean="0">
                <a:latin typeface="Times New Roman" pitchFamily="18" charset="0"/>
                <a:cs typeface="Times New Roman" pitchFamily="18" charset="0"/>
              </a:rPr>
              <a:t> da </a:t>
            </a:r>
            <a:r>
              <a:rPr lang="it-IT" sz="1000" b="0" dirty="0" err="1" smtClean="0">
                <a:latin typeface="Times New Roman" pitchFamily="18" charset="0"/>
                <a:cs typeface="Times New Roman" pitchFamily="18" charset="0"/>
              </a:rPr>
              <a:t>Santafiore</a:t>
            </a:r>
            <a:r>
              <a:rPr lang="it-IT" sz="1000" b="0" dirty="0" smtClean="0">
                <a:latin typeface="Times New Roman" pitchFamily="18" charset="0"/>
                <a:cs typeface="Times New Roman" pitchFamily="18" charset="0"/>
              </a:rPr>
              <a:t> e messer Provenzano </a:t>
            </a:r>
            <a:r>
              <a:rPr lang="it-IT" sz="1000" b="0" dirty="0" err="1" smtClean="0">
                <a:latin typeface="Times New Roman" pitchFamily="18" charset="0"/>
                <a:cs typeface="Times New Roman" pitchFamily="18" charset="0"/>
              </a:rPr>
              <a:t>Salvani</a:t>
            </a:r>
            <a:r>
              <a:rPr lang="it-IT" sz="1000" b="0" dirty="0" smtClean="0">
                <a:latin typeface="Times New Roman" pitchFamily="18" charset="0"/>
                <a:cs typeface="Times New Roman" pitchFamily="18" charset="0"/>
              </a:rPr>
              <a:t> di Siena e molti altri.]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1266" name="Picture 2" descr="H:\7. FOTOGRAFO opere divina commedia olio su tela fronte\2. PURGATORIO DA FOTO FOTOGRAFO\11 c. PURGATORIO.JPG"/>
          <p:cNvPicPr>
            <a:picLocks noGrp="1" noChangeAspect="1" noChangeArrowheads="1"/>
          </p:cNvPicPr>
          <p:nvPr>
            <p:ph type="pic" idx="1"/>
          </p:nvPr>
        </p:nvPicPr>
        <p:blipFill>
          <a:blip r:embed="rId2" cstate="print"/>
          <a:srcRect l="244" r="244"/>
          <a:stretch>
            <a:fillRect/>
          </a:stretch>
        </p:blipFill>
        <p:spPr bwMode="auto">
          <a:xfrm>
            <a:off x="1691680" y="612775"/>
            <a:ext cx="5616623" cy="555307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187624" y="47706"/>
            <a:ext cx="6984776"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secondo girone dove si sono intagliate certe </a:t>
            </a:r>
            <a:r>
              <a:rPr lang="it-IT" sz="1000" b="0" dirty="0" err="1" smtClean="0">
                <a:latin typeface="Times New Roman" pitchFamily="18" charset="0"/>
                <a:cs typeface="Times New Roman" pitchFamily="18" charset="0"/>
              </a:rPr>
              <a:t>imagini</a:t>
            </a:r>
            <a:r>
              <a:rPr lang="it-IT" sz="1000" b="0" dirty="0" smtClean="0">
                <a:latin typeface="Times New Roman" pitchFamily="18" charset="0"/>
                <a:cs typeface="Times New Roman" pitchFamily="18" charset="0"/>
              </a:rPr>
              <a:t> antiche de‘ superbi; e quivi si puniscono li superbi medesimi.]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2529" name="Rectangle 1"/>
          <p:cNvSpPr>
            <a:spLocks noChangeArrowheads="1"/>
          </p:cNvSpPr>
          <p:nvPr/>
        </p:nvSpPr>
        <p:spPr bwMode="auto">
          <a:xfrm>
            <a:off x="1619672" y="6165304"/>
            <a:ext cx="6120680" cy="652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 3</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 pari, come buoi che vanno a giogo, / m'andava io con quell' anima carca,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fin che 'l sofferse il dolce pedagogo”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291" name="Picture 3" descr="H:\7. FOTOGRAFO opere divina commedia olio su tela fronte\2. PURGATORIO DA FOTO FOTOGRAFO\12 c. PURGATORIO.JPG"/>
          <p:cNvPicPr>
            <a:picLocks noGrp="1" noChangeAspect="1" noChangeArrowheads="1"/>
          </p:cNvPicPr>
          <p:nvPr>
            <p:ph type="pic" idx="1"/>
          </p:nvPr>
        </p:nvPicPr>
        <p:blipFill>
          <a:blip r:embed="rId2" cstate="print"/>
          <a:srcRect t="579" b="579"/>
          <a:stretch>
            <a:fillRect/>
          </a:stretch>
        </p:blipFill>
        <p:spPr bwMode="auto">
          <a:xfrm>
            <a:off x="1763713" y="549275"/>
            <a:ext cx="5688012" cy="561657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47706"/>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sopradetto girone secondo, e quivi si punisce la colpa della invidia; dove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nomina madonna </a:t>
            </a:r>
            <a:r>
              <a:rPr lang="it-IT" sz="1000" b="0" dirty="0" err="1" smtClean="0">
                <a:latin typeface="Times New Roman" pitchFamily="18" charset="0"/>
                <a:cs typeface="Times New Roman" pitchFamily="18" charset="0"/>
              </a:rPr>
              <a:t>Sapìa</a:t>
            </a:r>
            <a:r>
              <a:rPr lang="it-IT" sz="1000" b="0" dirty="0" smtClean="0">
                <a:latin typeface="Times New Roman" pitchFamily="18" charset="0"/>
                <a:cs typeface="Times New Roman" pitchFamily="18" charset="0"/>
              </a:rPr>
              <a:t>, moglie di messer </a:t>
            </a:r>
            <a:r>
              <a:rPr lang="it-IT" sz="1000" b="0" dirty="0" err="1" smtClean="0">
                <a:latin typeface="Times New Roman" pitchFamily="18" charset="0"/>
                <a:cs typeface="Times New Roman" pitchFamily="18" charset="0"/>
              </a:rPr>
              <a:t>Viviano</a:t>
            </a:r>
            <a:r>
              <a:rPr lang="it-IT" sz="1000" b="0" dirty="0" smtClean="0">
                <a:latin typeface="Times New Roman" pitchFamily="18" charset="0"/>
                <a:cs typeface="Times New Roman" pitchFamily="18" charset="0"/>
              </a:rPr>
              <a:t> de' </a:t>
            </a:r>
            <a:r>
              <a:rPr lang="it-IT" sz="1000" b="0" dirty="0" err="1" smtClean="0">
                <a:latin typeface="Times New Roman" pitchFamily="18" charset="0"/>
                <a:cs typeface="Times New Roman" pitchFamily="18" charset="0"/>
              </a:rPr>
              <a:t>Ghinibaldi</a:t>
            </a:r>
            <a:r>
              <a:rPr lang="it-IT" sz="1000" b="0" dirty="0" smtClean="0">
                <a:latin typeface="Times New Roman" pitchFamily="18" charset="0"/>
                <a:cs typeface="Times New Roman" pitchFamily="18" charset="0"/>
              </a:rPr>
              <a:t> da Siena, e molti altri.]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ttangolo 4"/>
          <p:cNvSpPr/>
          <p:nvPr/>
        </p:nvSpPr>
        <p:spPr>
          <a:xfrm>
            <a:off x="1619672" y="6165304"/>
            <a:ext cx="5904656"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46 – 48</a:t>
            </a:r>
          </a:p>
          <a:p>
            <a:pPr algn="ctr"/>
            <a:r>
              <a:rPr lang="it-IT" sz="1200" i="1" dirty="0" smtClean="0">
                <a:latin typeface="Times New Roman" pitchFamily="18" charset="0"/>
                <a:cs typeface="Times New Roman" pitchFamily="18" charset="0"/>
              </a:rPr>
              <a:t>“Allora più che prima li occhi apersi; / guarda'mi innanzi, e vidi ombre con manti /</a:t>
            </a:r>
          </a:p>
          <a:p>
            <a:pPr algn="ctr"/>
            <a:r>
              <a:rPr lang="it-IT" sz="1200" i="1" dirty="0" smtClean="0">
                <a:latin typeface="Times New Roman" pitchFamily="18" charset="0"/>
                <a:cs typeface="Times New Roman" pitchFamily="18" charset="0"/>
              </a:rPr>
              <a:t>al color de la pietra non diversi.” </a:t>
            </a:r>
            <a:endParaRPr lang="it-IT" sz="1200" i="1" dirty="0">
              <a:solidFill>
                <a:srgbClr val="FF0000"/>
              </a:solidFill>
              <a:latin typeface="Times New Roman" pitchFamily="18" charset="0"/>
              <a:cs typeface="Times New Roman" pitchFamily="18" charset="0"/>
            </a:endParaRPr>
          </a:p>
        </p:txBody>
      </p:sp>
      <p:pic>
        <p:nvPicPr>
          <p:cNvPr id="13314" name="Picture 2" descr="H:\7. FOTOGRAFO opere divina commedia olio su tela fronte\2. PURGATORIO DA FOTO FOTOGRAFO\13 c. PURGATORIO.JPG"/>
          <p:cNvPicPr>
            <a:picLocks noGrp="1" noChangeAspect="1" noChangeArrowheads="1"/>
          </p:cNvPicPr>
          <p:nvPr>
            <p:ph type="pic" idx="1"/>
          </p:nvPr>
        </p:nvPicPr>
        <p:blipFill>
          <a:blip r:embed="rId2" cstate="print"/>
          <a:srcRect t="981" b="981"/>
          <a:stretch>
            <a:fillRect/>
          </a:stretch>
        </p:blipFill>
        <p:spPr bwMode="auto">
          <a:xfrm>
            <a:off x="1763713" y="692150"/>
            <a:ext cx="5616575" cy="547315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165304"/>
            <a:ext cx="5472608" cy="432048"/>
          </a:xfrm>
        </p:spPr>
        <p:txBody>
          <a:bodyPr>
            <a:normAutofit fontScale="25000" lnSpcReduction="20000"/>
          </a:bodyPr>
          <a:lstStyle/>
          <a:p>
            <a:pPr algn="ctr">
              <a:lnSpc>
                <a:spcPct val="120000"/>
              </a:lnSpc>
              <a:spcBef>
                <a:spcPts val="0"/>
              </a:spcBef>
            </a:pP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34 – 36</a:t>
            </a:r>
          </a:p>
          <a:p>
            <a:pPr algn="ctr">
              <a:lnSpc>
                <a:spcPct val="120000"/>
              </a:lnSpc>
              <a:spcBef>
                <a:spcPts val="0"/>
              </a:spcBef>
            </a:pPr>
            <a:r>
              <a:rPr lang="it-IT" sz="4800" i="1" dirty="0" smtClean="0">
                <a:latin typeface="Times New Roman" pitchFamily="18" charset="0"/>
                <a:cs typeface="Times New Roman" pitchFamily="18" charset="0"/>
              </a:rPr>
              <a:t>“</a:t>
            </a:r>
            <a:r>
              <a:rPr lang="it-IT" sz="4800" i="1" dirty="0" err="1" smtClean="0">
                <a:latin typeface="Times New Roman" pitchFamily="18" charset="0"/>
                <a:cs typeface="Times New Roman" pitchFamily="18" charset="0"/>
              </a:rPr>
              <a:t>infin</a:t>
            </a:r>
            <a:r>
              <a:rPr lang="it-IT" sz="4800" i="1" dirty="0" smtClean="0">
                <a:latin typeface="Times New Roman" pitchFamily="18" charset="0"/>
                <a:cs typeface="Times New Roman" pitchFamily="18" charset="0"/>
              </a:rPr>
              <a:t> là 've si rende per ristoro / di quel che 'l ciel de la marina asciuga, /</a:t>
            </a:r>
          </a:p>
          <a:p>
            <a:pPr algn="ctr">
              <a:lnSpc>
                <a:spcPct val="120000"/>
              </a:lnSpc>
              <a:spcBef>
                <a:spcPts val="0"/>
              </a:spcBef>
            </a:pPr>
            <a:r>
              <a:rPr lang="it-IT" sz="4800" i="1" dirty="0" err="1" smtClean="0">
                <a:latin typeface="Times New Roman" pitchFamily="18" charset="0"/>
                <a:cs typeface="Times New Roman" pitchFamily="18" charset="0"/>
              </a:rPr>
              <a:t>ond</a:t>
            </a:r>
            <a:r>
              <a:rPr lang="it-IT" sz="4800" i="1" dirty="0" smtClean="0">
                <a:latin typeface="Times New Roman" pitchFamily="18" charset="0"/>
                <a:cs typeface="Times New Roman" pitchFamily="18" charset="0"/>
              </a:rPr>
              <a:t>' hanno i fiumi ciò che va con loro”</a:t>
            </a:r>
            <a:endParaRPr lang="it-IT" dirty="0"/>
          </a:p>
        </p:txBody>
      </p:sp>
      <p:sp>
        <p:nvSpPr>
          <p:cNvPr id="1025" name="Rectangle 1"/>
          <p:cNvSpPr>
            <a:spLocks noGrp="1" noChangeArrowheads="1"/>
          </p:cNvSpPr>
          <p:nvPr>
            <p:ph type="title"/>
          </p:nvPr>
        </p:nvSpPr>
        <p:spPr bwMode="auto">
          <a:xfrm>
            <a:off x="1619672" y="56939"/>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XIV°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sopradetto girone, e qui si purga la sopradetta colpa della invidia;</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dove nomina messer </a:t>
            </a:r>
            <a:r>
              <a:rPr lang="it-IT" sz="1000" b="0" dirty="0" err="1" smtClean="0">
                <a:latin typeface="Times New Roman" pitchFamily="18" charset="0"/>
                <a:cs typeface="Times New Roman" pitchFamily="18" charset="0"/>
              </a:rPr>
              <a:t>Rinieri</a:t>
            </a:r>
            <a:r>
              <a:rPr lang="it-IT" sz="1000" b="0" dirty="0" smtClean="0">
                <a:latin typeface="Times New Roman" pitchFamily="18" charset="0"/>
                <a:cs typeface="Times New Roman" pitchFamily="18" charset="0"/>
              </a:rPr>
              <a:t> da </a:t>
            </a:r>
            <a:r>
              <a:rPr lang="it-IT" sz="1000" b="0" dirty="0" err="1" smtClean="0">
                <a:latin typeface="Times New Roman" pitchFamily="18" charset="0"/>
                <a:cs typeface="Times New Roman" pitchFamily="18" charset="0"/>
              </a:rPr>
              <a:t>Calvoli</a:t>
            </a:r>
            <a:r>
              <a:rPr lang="it-IT" sz="1000" b="0" dirty="0" smtClean="0">
                <a:latin typeface="Times New Roman" pitchFamily="18" charset="0"/>
                <a:cs typeface="Times New Roman" pitchFamily="18" charset="0"/>
              </a:rPr>
              <a:t> e molti altri.]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4338" name="Picture 2" descr="H:\7. FOTOGRAFO opere divina commedia olio su tela fronte\2. PURGATORIO DA FOTO FOTOGRAFO\14 c. PURGATORIO.JPG"/>
          <p:cNvPicPr>
            <a:picLocks noGrp="1" noChangeAspect="1" noChangeArrowheads="1"/>
          </p:cNvPicPr>
          <p:nvPr>
            <p:ph type="pic" idx="1"/>
          </p:nvPr>
        </p:nvPicPr>
        <p:blipFill>
          <a:blip r:embed="rId2" cstate="print"/>
          <a:srcRect t="1186" b="1186"/>
          <a:stretch>
            <a:fillRect/>
          </a:stretch>
        </p:blipFill>
        <p:spPr bwMode="auto">
          <a:xfrm>
            <a:off x="1763713" y="692696"/>
            <a:ext cx="5688012" cy="547315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259632" y="12436"/>
            <a:ext cx="69127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XV°</a:t>
            </a:r>
            <a:r>
              <a:rPr lang="it-IT" sz="1000" b="0" dirty="0" smtClean="0"/>
              <a:t/>
            </a:r>
            <a:br>
              <a:rPr lang="it-IT" sz="1000" b="0" dirty="0" smtClean="0"/>
            </a:br>
            <a:r>
              <a:rPr lang="it-IT" sz="1000" b="0" dirty="0" smtClean="0">
                <a:latin typeface="Times New Roman" pitchFamily="18" charset="0"/>
                <a:cs typeface="Times New Roman" pitchFamily="18" charset="0"/>
              </a:rPr>
              <a:t>[il quale tratta de la essenza del terzo girone, luogo </a:t>
            </a:r>
            <a:r>
              <a:rPr lang="it-IT" sz="1000" b="0" dirty="0" err="1" smtClean="0">
                <a:latin typeface="Times New Roman" pitchFamily="18" charset="0"/>
                <a:cs typeface="Times New Roman" pitchFamily="18" charset="0"/>
              </a:rPr>
              <a:t>diputato</a:t>
            </a:r>
            <a:r>
              <a:rPr lang="it-IT" sz="1000" b="0" dirty="0" smtClean="0">
                <a:latin typeface="Times New Roman" pitchFamily="18" charset="0"/>
                <a:cs typeface="Times New Roman" pitchFamily="18" charset="0"/>
              </a:rPr>
              <a:t> a purgare la colpa e peccato de l'ira; e dichiara Virgilio a Dante uno dubbio nato di parole dette nel precedente canto da Guido del Duca, e una visione ch'</a:t>
            </a:r>
            <a:r>
              <a:rPr lang="it-IT" sz="1000" b="0" dirty="0" err="1" smtClean="0">
                <a:latin typeface="Times New Roman" pitchFamily="18" charset="0"/>
                <a:cs typeface="Times New Roman" pitchFamily="18" charset="0"/>
              </a:rPr>
              <a:t>aparve</a:t>
            </a:r>
            <a:r>
              <a:rPr lang="it-IT" sz="1000" b="0" dirty="0" smtClean="0">
                <a:latin typeface="Times New Roman" pitchFamily="18" charset="0"/>
                <a:cs typeface="Times New Roman" pitchFamily="18" charset="0"/>
              </a:rPr>
              <a:t> in sogno a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cioè Dante.]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9457" name="Rectangle 1"/>
          <p:cNvSpPr>
            <a:spLocks noChangeArrowheads="1"/>
          </p:cNvSpPr>
          <p:nvPr/>
        </p:nvSpPr>
        <p:spPr bwMode="auto">
          <a:xfrm>
            <a:off x="1619672" y="6127646"/>
            <a:ext cx="597666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106 – 108</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Poi vidi genti accese in foco d'ira / con pietre un giovinetto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ancider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forte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gridando a sé pur: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Martira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martira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5362" name="Picture 2" descr="H:\7. FOTOGRAFO opere divina commedia olio su tela fronte\2. PURGATORIO DA FOTO FOTOGRAFO\15 c. PURGATORIO.JPG"/>
          <p:cNvPicPr>
            <a:picLocks noGrp="1" noChangeAspect="1" noChangeArrowheads="1"/>
          </p:cNvPicPr>
          <p:nvPr>
            <p:ph type="pic" idx="1"/>
          </p:nvPr>
        </p:nvPicPr>
        <p:blipFill>
          <a:blip r:embed="rId2" cstate="print"/>
          <a:srcRect t="2252" b="2252"/>
          <a:stretch>
            <a:fillRect/>
          </a:stretch>
        </p:blipFill>
        <p:spPr bwMode="auto">
          <a:xfrm>
            <a:off x="1619250" y="612775"/>
            <a:ext cx="5832475" cy="55530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165304"/>
            <a:ext cx="5472608"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16 – 18</a:t>
            </a:r>
          </a:p>
          <a:p>
            <a:pPr algn="ctr">
              <a:spcBef>
                <a:spcPts val="0"/>
              </a:spcBef>
            </a:pPr>
            <a:r>
              <a:rPr lang="it-IT" sz="1200" i="1" dirty="0" smtClean="0">
                <a:latin typeface="Times New Roman" pitchFamily="18" charset="0"/>
                <a:cs typeface="Times New Roman" pitchFamily="18" charset="0"/>
              </a:rPr>
              <a:t>“Io </a:t>
            </a:r>
            <a:r>
              <a:rPr lang="it-IT" sz="1200" i="1" dirty="0" err="1" smtClean="0">
                <a:latin typeface="Times New Roman" pitchFamily="18" charset="0"/>
                <a:cs typeface="Times New Roman" pitchFamily="18" charset="0"/>
              </a:rPr>
              <a:t>sentia</a:t>
            </a:r>
            <a:r>
              <a:rPr lang="it-IT" sz="1200" i="1" dirty="0" smtClean="0">
                <a:latin typeface="Times New Roman" pitchFamily="18" charset="0"/>
                <a:cs typeface="Times New Roman" pitchFamily="18" charset="0"/>
              </a:rPr>
              <a:t> voci, e ciascuna pareva / pregar per pace e per misericordia /</a:t>
            </a:r>
          </a:p>
          <a:p>
            <a:pPr algn="ctr">
              <a:spcBef>
                <a:spcPts val="0"/>
              </a:spcBef>
            </a:pPr>
            <a:r>
              <a:rPr lang="it-IT" sz="1200" i="1" dirty="0" smtClean="0">
                <a:latin typeface="Times New Roman" pitchFamily="18" charset="0"/>
                <a:cs typeface="Times New Roman" pitchFamily="18" charset="0"/>
              </a:rPr>
              <a:t>l'</a:t>
            </a:r>
            <a:r>
              <a:rPr lang="it-IT" sz="1200" i="1" dirty="0" err="1" smtClean="0">
                <a:latin typeface="Times New Roman" pitchFamily="18" charset="0"/>
                <a:cs typeface="Times New Roman" pitchFamily="18" charset="0"/>
              </a:rPr>
              <a:t>Agnel</a:t>
            </a:r>
            <a:r>
              <a:rPr lang="it-IT" sz="1200" i="1" dirty="0" smtClean="0">
                <a:latin typeface="Times New Roman" pitchFamily="18" charset="0"/>
                <a:cs typeface="Times New Roman" pitchFamily="18" charset="0"/>
              </a:rPr>
              <a:t> di Dio che le peccata leva”</a:t>
            </a:r>
            <a:endParaRPr lang="it-IT" sz="1200" i="1" dirty="0">
              <a:latin typeface="Times New Roman" pitchFamily="18" charset="0"/>
              <a:cs typeface="Times New Roman" pitchFamily="18" charset="0"/>
            </a:endParaRPr>
          </a:p>
          <a:p>
            <a:pPr algn="ctr">
              <a:lnSpc>
                <a:spcPct val="20000"/>
              </a:lnSpc>
            </a:pPr>
            <a:r>
              <a:rPr lang="it-IT" sz="1200" dirty="0">
                <a:latin typeface="Times New Roman" pitchFamily="18" charset="0"/>
                <a:cs typeface="Times New Roman" pitchFamily="18" charset="0"/>
              </a:rPr>
              <a:t> </a:t>
            </a:r>
          </a:p>
          <a:p>
            <a:endParaRPr lang="it-IT" sz="1200" dirty="0">
              <a:latin typeface="Times New Roman" pitchFamily="18" charset="0"/>
              <a:cs typeface="Times New Roman" pitchFamily="18" charset="0"/>
            </a:endParaRPr>
          </a:p>
          <a:p>
            <a:pPr algn="ct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971600" y="52561"/>
            <a:ext cx="6696744"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XVI°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sopradetto terzo girone e del purgare la detta colpa de l'ira; e qui Marco Lombardo solve uno dubbio a Dante.]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6386" name="Picture 2" descr="H:\7. FOTOGRAFO opere divina commedia olio su tela fronte\2. PURGATORIO DA FOTO FOTOGRAFO\16 c. PURGATORIO.JPG"/>
          <p:cNvPicPr>
            <a:picLocks noGrp="1" noChangeAspect="1" noChangeArrowheads="1"/>
          </p:cNvPicPr>
          <p:nvPr>
            <p:ph type="pic" idx="1"/>
          </p:nvPr>
        </p:nvPicPr>
        <p:blipFill>
          <a:blip r:embed="rId2" cstate="print"/>
          <a:srcRect t="1743" b="1743"/>
          <a:stretch>
            <a:fillRect/>
          </a:stretch>
        </p:blipFill>
        <p:spPr bwMode="auto">
          <a:xfrm>
            <a:off x="1692275" y="612775"/>
            <a:ext cx="5759450" cy="555307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6165304"/>
            <a:ext cx="5832648" cy="576064"/>
          </a:xfrm>
        </p:spPr>
        <p:txBody>
          <a:bodyPr>
            <a:normAutofit fontScale="25000" lnSpcReduction="20000"/>
          </a:bodyPr>
          <a:lstStyle/>
          <a:p>
            <a:pPr algn="ctr">
              <a:lnSpc>
                <a:spcPct val="120000"/>
              </a:lnSpc>
              <a:spcBef>
                <a:spcPts val="0"/>
              </a:spcBef>
            </a:pPr>
            <a:r>
              <a:rPr lang="it-IT" sz="4800" dirty="0" smtClean="0">
                <a:latin typeface="Times New Roman" pitchFamily="18" charset="0"/>
                <a:cs typeface="Times New Roman" pitchFamily="18" charset="0"/>
              </a:rPr>
              <a:t> </a:t>
            </a: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7 – 9</a:t>
            </a:r>
          </a:p>
          <a:p>
            <a:pPr algn="ctr">
              <a:lnSpc>
                <a:spcPct val="120000"/>
              </a:lnSpc>
              <a:spcBef>
                <a:spcPts val="0"/>
              </a:spcBef>
            </a:pPr>
            <a:r>
              <a:rPr lang="it-IT" sz="4800" dirty="0" smtClean="0">
                <a:latin typeface="Times New Roman" pitchFamily="18" charset="0"/>
                <a:cs typeface="Times New Roman" pitchFamily="18" charset="0"/>
              </a:rPr>
              <a:t>“e </a:t>
            </a:r>
            <a:r>
              <a:rPr lang="it-IT" sz="4800" dirty="0" err="1" smtClean="0">
                <a:latin typeface="Times New Roman" pitchFamily="18" charset="0"/>
                <a:cs typeface="Times New Roman" pitchFamily="18" charset="0"/>
              </a:rPr>
              <a:t>fia</a:t>
            </a:r>
            <a:r>
              <a:rPr lang="it-IT" sz="4800" dirty="0" smtClean="0">
                <a:latin typeface="Times New Roman" pitchFamily="18" charset="0"/>
                <a:cs typeface="Times New Roman" pitchFamily="18" charset="0"/>
              </a:rPr>
              <a:t> la tua </a:t>
            </a:r>
            <a:r>
              <a:rPr lang="it-IT" sz="4800" dirty="0" err="1" smtClean="0">
                <a:latin typeface="Times New Roman" pitchFamily="18" charset="0"/>
                <a:cs typeface="Times New Roman" pitchFamily="18" charset="0"/>
              </a:rPr>
              <a:t>imagine</a:t>
            </a:r>
            <a:r>
              <a:rPr lang="it-IT" sz="4800" dirty="0" smtClean="0">
                <a:latin typeface="Times New Roman" pitchFamily="18" charset="0"/>
                <a:cs typeface="Times New Roman" pitchFamily="18" charset="0"/>
              </a:rPr>
              <a:t> leggera / in </a:t>
            </a:r>
            <a:r>
              <a:rPr lang="it-IT" sz="4800" dirty="0" err="1" smtClean="0">
                <a:latin typeface="Times New Roman" pitchFamily="18" charset="0"/>
                <a:cs typeface="Times New Roman" pitchFamily="18" charset="0"/>
              </a:rPr>
              <a:t>giugnere</a:t>
            </a:r>
            <a:r>
              <a:rPr lang="it-IT" sz="4800" dirty="0" smtClean="0">
                <a:latin typeface="Times New Roman" pitchFamily="18" charset="0"/>
                <a:cs typeface="Times New Roman" pitchFamily="18" charset="0"/>
              </a:rPr>
              <a:t> a veder com' io rividi /</a:t>
            </a:r>
          </a:p>
          <a:p>
            <a:pPr algn="ctr">
              <a:lnSpc>
                <a:spcPct val="120000"/>
              </a:lnSpc>
              <a:spcBef>
                <a:spcPts val="0"/>
              </a:spcBef>
            </a:pPr>
            <a:r>
              <a:rPr lang="it-IT" sz="4800" dirty="0" smtClean="0">
                <a:latin typeface="Times New Roman" pitchFamily="18" charset="0"/>
                <a:cs typeface="Times New Roman" pitchFamily="18" charset="0"/>
              </a:rPr>
              <a:t> lo sole in pria, che già nel </a:t>
            </a:r>
            <a:r>
              <a:rPr lang="it-IT" sz="4800" dirty="0" err="1" smtClean="0">
                <a:latin typeface="Times New Roman" pitchFamily="18" charset="0"/>
                <a:cs typeface="Times New Roman" pitchFamily="18" charset="0"/>
              </a:rPr>
              <a:t>corcar</a:t>
            </a:r>
            <a:r>
              <a:rPr lang="it-IT" sz="4800" dirty="0" smtClean="0">
                <a:latin typeface="Times New Roman" pitchFamily="18" charset="0"/>
                <a:cs typeface="Times New Roman" pitchFamily="18" charset="0"/>
              </a:rPr>
              <a:t> era.” </a:t>
            </a:r>
            <a:r>
              <a:rPr lang="it-IT" sz="4800" dirty="0">
                <a:latin typeface="Times New Roman" pitchFamily="18" charset="0"/>
                <a:cs typeface="Times New Roman" pitchFamily="18" charset="0"/>
              </a:rPr>
              <a:t> </a:t>
            </a:r>
          </a:p>
          <a:p>
            <a:endParaRPr lang="it-IT" sz="3700" dirty="0"/>
          </a:p>
          <a:p>
            <a:pPr algn="ctr"/>
            <a:endParaRPr lang="it-IT" dirty="0"/>
          </a:p>
        </p:txBody>
      </p:sp>
      <p:sp>
        <p:nvSpPr>
          <p:cNvPr id="1025" name="Rectangle 1"/>
          <p:cNvSpPr>
            <a:spLocks noGrp="1" noChangeArrowheads="1"/>
          </p:cNvSpPr>
          <p:nvPr>
            <p:ph type="title"/>
          </p:nvPr>
        </p:nvSpPr>
        <p:spPr bwMode="auto">
          <a:xfrm>
            <a:off x="1619672" y="-53609"/>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XVII°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de la qualità del quarto girone, dove si purga la colpa de la accidia, dove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si ristora l'amore de lo imperfetto bene; e qui dichiara una questione che indi nasce.]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7410" name="Picture 2" descr="H:\7. FOTOGRAFO opere divina commedia olio su tela fronte\2. PURGATORIO DA FOTO FOTOGRAFO\17 c. PURGATORIO.JPG"/>
          <p:cNvPicPr>
            <a:picLocks noGrp="1" noChangeAspect="1" noChangeArrowheads="1"/>
          </p:cNvPicPr>
          <p:nvPr>
            <p:ph type="pic" idx="1"/>
          </p:nvPr>
        </p:nvPicPr>
        <p:blipFill>
          <a:blip r:embed="rId2" cstate="print"/>
          <a:srcRect t="1578" b="1578"/>
          <a:stretch>
            <a:fillRect/>
          </a:stretch>
        </p:blipFill>
        <p:spPr bwMode="auto">
          <a:xfrm>
            <a:off x="1763713" y="620712"/>
            <a:ext cx="5616575" cy="554459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763687" y="56939"/>
            <a:ext cx="547260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XVIII°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[il quale tratta del sopradetto quarto girone, ove si purga la soprascritta colpa e peccato de l'accidia;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e qui mostra Virgilio che è perfetto amore; dove nomina l'abate da San Zeno di Verona.]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6385" name="Rectangle 1"/>
          <p:cNvSpPr>
            <a:spLocks noGrp="1" noChangeArrowheads="1"/>
          </p:cNvSpPr>
          <p:nvPr>
            <p:ph type="body" sz="half" idx="2"/>
          </p:nvPr>
        </p:nvSpPr>
        <p:spPr bwMode="auto">
          <a:xfrm>
            <a:off x="1763687" y="6091101"/>
            <a:ext cx="5472609"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28 - 30</a:t>
            </a:r>
          </a:p>
          <a:p>
            <a:pPr algn="ctr">
              <a:spcBef>
                <a:spcPts val="0"/>
              </a:spcBef>
            </a:pPr>
            <a:r>
              <a:rPr lang="it-IT" sz="1200" i="1" dirty="0" smtClean="0">
                <a:latin typeface="Times New Roman" pitchFamily="18" charset="0"/>
                <a:cs typeface="Times New Roman" pitchFamily="18" charset="0"/>
              </a:rPr>
              <a:t>“Poi, come 'l foco </a:t>
            </a:r>
            <a:r>
              <a:rPr lang="it-IT" sz="1200" i="1" dirty="0" err="1" smtClean="0">
                <a:latin typeface="Times New Roman" pitchFamily="18" charset="0"/>
                <a:cs typeface="Times New Roman" pitchFamily="18" charset="0"/>
              </a:rPr>
              <a:t>movesi</a:t>
            </a:r>
            <a:r>
              <a:rPr lang="it-IT" sz="1200" i="1" dirty="0" smtClean="0">
                <a:latin typeface="Times New Roman" pitchFamily="18" charset="0"/>
                <a:cs typeface="Times New Roman" pitchFamily="18" charset="0"/>
              </a:rPr>
              <a:t> in altura / per la sua forma ch'è nata a salire /</a:t>
            </a:r>
          </a:p>
          <a:p>
            <a:pPr algn="ctr">
              <a:spcBef>
                <a:spcPts val="0"/>
              </a:spcBef>
            </a:pPr>
            <a:r>
              <a:rPr lang="it-IT" sz="1200" i="1" dirty="0" smtClean="0">
                <a:latin typeface="Times New Roman" pitchFamily="18" charset="0"/>
                <a:cs typeface="Times New Roman" pitchFamily="18" charset="0"/>
              </a:rPr>
              <a:t>là dove più in sua </a:t>
            </a:r>
            <a:r>
              <a:rPr lang="it-IT" sz="1200" i="1" dirty="0" err="1" smtClean="0">
                <a:latin typeface="Times New Roman" pitchFamily="18" charset="0"/>
                <a:cs typeface="Times New Roman" pitchFamily="18" charset="0"/>
              </a:rPr>
              <a:t>matera</a:t>
            </a:r>
            <a:r>
              <a:rPr lang="it-IT" sz="1200" i="1" dirty="0" smtClean="0">
                <a:latin typeface="Times New Roman" pitchFamily="18" charset="0"/>
                <a:cs typeface="Times New Roman" pitchFamily="18" charset="0"/>
              </a:rPr>
              <a:t> dura,”</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8434" name="Picture 2" descr="H:\7. FOTOGRAFO opere divina commedia olio su tela fronte\2. PURGATORIO DA FOTO FOTOGRAFO\18 c. PURGATORIO.JPG"/>
          <p:cNvPicPr>
            <a:picLocks noGrp="1" noChangeAspect="1" noChangeArrowheads="1"/>
          </p:cNvPicPr>
          <p:nvPr>
            <p:ph type="pic" idx="1"/>
          </p:nvPr>
        </p:nvPicPr>
        <p:blipFill>
          <a:blip r:embed="rId2" cstate="print"/>
          <a:srcRect t="1973" b="1973"/>
          <a:stretch>
            <a:fillRect/>
          </a:stretch>
        </p:blipFill>
        <p:spPr bwMode="auto">
          <a:xfrm>
            <a:off x="1691680" y="692696"/>
            <a:ext cx="5688013" cy="54006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733256"/>
            <a:ext cx="5486400" cy="864096"/>
          </a:xfrm>
        </p:spPr>
        <p:txBody>
          <a:bodyPr>
            <a:normAutofit fontScale="92500" lnSpcReduction="20000"/>
          </a:bodyPr>
          <a:lstStyle/>
          <a:p>
            <a:pPr algn="ctr"/>
            <a:endParaRPr lang="it-IT" sz="4800" dirty="0" smtClean="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56939"/>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XIX°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de la essenza del quinto girone e qui si purga la colpa de l'avarizia;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dove nomina papa Adriano nato di Genova de' conti da Lavagna.]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5361" name="Rectangle 1"/>
          <p:cNvSpPr>
            <a:spLocks noChangeArrowheads="1"/>
          </p:cNvSpPr>
          <p:nvPr/>
        </p:nvSpPr>
        <p:spPr bwMode="auto">
          <a:xfrm>
            <a:off x="1691680" y="6176054"/>
            <a:ext cx="56886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118 – 120 </a:t>
            </a:r>
          </a:p>
          <a:p>
            <a:pPr algn="ctr"/>
            <a:r>
              <a:rPr lang="it-IT" sz="1200" i="1" dirty="0" smtClean="0">
                <a:latin typeface="Times New Roman" pitchFamily="18" charset="0"/>
                <a:cs typeface="Times New Roman" pitchFamily="18" charset="0"/>
              </a:rPr>
              <a:t>“Sì come l'occhio nostro non s'aderse / in alto, fisso a le cose terrene, /</a:t>
            </a:r>
          </a:p>
          <a:p>
            <a:pPr algn="ctr"/>
            <a:r>
              <a:rPr lang="it-IT" sz="1200" i="1" dirty="0" smtClean="0">
                <a:latin typeface="Times New Roman" pitchFamily="18" charset="0"/>
                <a:cs typeface="Times New Roman" pitchFamily="18" charset="0"/>
              </a:rPr>
              <a:t>così giustizia qui a terra il </a:t>
            </a:r>
            <a:r>
              <a:rPr lang="it-IT" sz="1200" i="1" dirty="0" err="1" smtClean="0">
                <a:latin typeface="Times New Roman" pitchFamily="18" charset="0"/>
                <a:cs typeface="Times New Roman" pitchFamily="18" charset="0"/>
              </a:rPr>
              <a:t>merse</a:t>
            </a:r>
            <a:r>
              <a:rPr lang="it-IT" sz="1200" i="1" dirty="0" smtClean="0">
                <a:latin typeface="Times New Roman" pitchFamily="18" charset="0"/>
                <a:cs typeface="Times New Roman" pitchFamily="18" charset="0"/>
              </a:rPr>
              <a:t>.”</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9458" name="Picture 2" descr="H:\7. FOTOGRAFO opere divina commedia olio su tela fronte\2. PURGATORIO DA FOTO FOTOGRAFO\19 c. PURGATORIO.JPG"/>
          <p:cNvPicPr>
            <a:picLocks noGrp="1" noChangeAspect="1" noChangeArrowheads="1"/>
          </p:cNvPicPr>
          <p:nvPr>
            <p:ph type="pic" idx="1"/>
          </p:nvPr>
        </p:nvPicPr>
        <p:blipFill>
          <a:blip r:embed="rId2" cstate="print"/>
          <a:srcRect t="163" b="163"/>
          <a:stretch>
            <a:fillRect/>
          </a:stretch>
        </p:blipFill>
        <p:spPr bwMode="auto">
          <a:xfrm>
            <a:off x="1691680" y="612775"/>
            <a:ext cx="5688608" cy="555307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92288" y="6165304"/>
            <a:ext cx="5486400" cy="692696"/>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43 – 45 </a:t>
            </a:r>
          </a:p>
          <a:p>
            <a:pPr algn="ctr">
              <a:lnSpc>
                <a:spcPct val="120000"/>
              </a:lnSpc>
              <a:spcBef>
                <a:spcPts val="0"/>
              </a:spcBef>
            </a:pPr>
            <a:r>
              <a:rPr lang="it-IT" sz="4800" i="1" dirty="0" smtClean="0">
                <a:latin typeface="Times New Roman" pitchFamily="18" charset="0"/>
                <a:cs typeface="Times New Roman" pitchFamily="18" charset="0"/>
              </a:rPr>
              <a:t>“Da poppa stava il </a:t>
            </a:r>
            <a:r>
              <a:rPr lang="it-IT" sz="4800" i="1" dirty="0" err="1" smtClean="0">
                <a:latin typeface="Times New Roman" pitchFamily="18" charset="0"/>
                <a:cs typeface="Times New Roman" pitchFamily="18" charset="0"/>
              </a:rPr>
              <a:t>celestial</a:t>
            </a:r>
            <a:r>
              <a:rPr lang="it-IT" sz="4800" i="1" dirty="0" smtClean="0">
                <a:latin typeface="Times New Roman" pitchFamily="18" charset="0"/>
                <a:cs typeface="Times New Roman" pitchFamily="18" charset="0"/>
              </a:rPr>
              <a:t> nocchiero, / tal che </a:t>
            </a:r>
            <a:r>
              <a:rPr lang="it-IT" sz="4800" i="1" dirty="0" err="1" smtClean="0">
                <a:latin typeface="Times New Roman" pitchFamily="18" charset="0"/>
                <a:cs typeface="Times New Roman" pitchFamily="18" charset="0"/>
              </a:rPr>
              <a:t>faria</a:t>
            </a:r>
            <a:r>
              <a:rPr lang="it-IT" sz="4800" i="1" dirty="0" smtClean="0">
                <a:latin typeface="Times New Roman" pitchFamily="18" charset="0"/>
                <a:cs typeface="Times New Roman" pitchFamily="18" charset="0"/>
              </a:rPr>
              <a:t> beato pur </a:t>
            </a:r>
            <a:r>
              <a:rPr lang="it-IT" sz="4800" i="1" dirty="0" err="1" smtClean="0">
                <a:latin typeface="Times New Roman" pitchFamily="18" charset="0"/>
                <a:cs typeface="Times New Roman" pitchFamily="18" charset="0"/>
              </a:rPr>
              <a:t>descripto</a:t>
            </a:r>
            <a:r>
              <a:rPr lang="it-IT" sz="4800" i="1" dirty="0" smtClean="0">
                <a:latin typeface="Times New Roman" pitchFamily="18" charset="0"/>
                <a:cs typeface="Times New Roman" pitchFamily="18" charset="0"/>
              </a:rPr>
              <a:t>; /</a:t>
            </a:r>
          </a:p>
          <a:p>
            <a:pPr algn="ctr">
              <a:lnSpc>
                <a:spcPct val="120000"/>
              </a:lnSpc>
              <a:spcBef>
                <a:spcPts val="0"/>
              </a:spcBef>
            </a:pPr>
            <a:r>
              <a:rPr lang="it-IT" sz="4800" i="1" dirty="0" smtClean="0">
                <a:latin typeface="Times New Roman" pitchFamily="18" charset="0"/>
                <a:cs typeface="Times New Roman" pitchFamily="18" charset="0"/>
              </a:rPr>
              <a:t>e più di cento </a:t>
            </a:r>
            <a:r>
              <a:rPr lang="it-IT" sz="4800" i="1" dirty="0" err="1" smtClean="0">
                <a:latin typeface="Times New Roman" pitchFamily="18" charset="0"/>
                <a:cs typeface="Times New Roman" pitchFamily="18" charset="0"/>
              </a:rPr>
              <a:t>spirti</a:t>
            </a:r>
            <a:r>
              <a:rPr lang="it-IT" sz="4800" i="1" dirty="0" smtClean="0">
                <a:latin typeface="Times New Roman" pitchFamily="18" charset="0"/>
                <a:cs typeface="Times New Roman" pitchFamily="18" charset="0"/>
              </a:rPr>
              <a:t> entro </a:t>
            </a:r>
            <a:r>
              <a:rPr lang="it-IT" sz="4800" i="1" dirty="0" err="1" smtClean="0">
                <a:latin typeface="Times New Roman" pitchFamily="18" charset="0"/>
                <a:cs typeface="Times New Roman" pitchFamily="18" charset="0"/>
              </a:rPr>
              <a:t>sediero</a:t>
            </a:r>
            <a:r>
              <a:rPr lang="it-IT" sz="4800" i="1" dirty="0" smtClean="0">
                <a:latin typeface="Times New Roman" pitchFamily="18" charset="0"/>
                <a:cs typeface="Times New Roman" pitchFamily="18" charset="0"/>
              </a:rPr>
              <a:t>.”</a:t>
            </a:r>
            <a:endParaRPr lang="it-IT" sz="4800" i="1" dirty="0">
              <a:latin typeface="Times New Roman" pitchFamily="18" charset="0"/>
              <a:cs typeface="Times New Roman" pitchFamily="18" charset="0"/>
            </a:endParaRPr>
          </a:p>
          <a:p>
            <a:r>
              <a:rPr lang="it-IT" sz="4800" dirty="0">
                <a:latin typeface="Times New Roman" pitchFamily="18" charset="0"/>
                <a:cs typeface="Times New Roman" pitchFamily="18" charset="0"/>
              </a:rPr>
              <a:t> </a:t>
            </a:r>
          </a:p>
          <a:p>
            <a:pPr algn="ctr"/>
            <a:endParaRPr lang="it-IT" dirty="0"/>
          </a:p>
        </p:txBody>
      </p:sp>
      <p:sp>
        <p:nvSpPr>
          <p:cNvPr id="1025" name="Rectangle 1"/>
          <p:cNvSpPr>
            <a:spLocks noGrp="1" noChangeArrowheads="1"/>
          </p:cNvSpPr>
          <p:nvPr>
            <p:ph type="title"/>
          </p:nvPr>
        </p:nvSpPr>
        <p:spPr bwMode="auto">
          <a:xfrm>
            <a:off x="1547664" y="81459"/>
            <a:ext cx="59046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tratta de la prima </a:t>
            </a:r>
            <a:r>
              <a:rPr lang="it-IT" sz="1000" b="0" dirty="0" err="1" smtClean="0">
                <a:latin typeface="Times New Roman" pitchFamily="18" charset="0"/>
                <a:cs typeface="Times New Roman" pitchFamily="18" charset="0"/>
              </a:rPr>
              <a:t>qualitade</a:t>
            </a:r>
            <a:r>
              <a:rPr lang="it-IT" sz="1000" b="0" dirty="0" smtClean="0">
                <a:latin typeface="Times New Roman" pitchFamily="18" charset="0"/>
                <a:cs typeface="Times New Roman" pitchFamily="18" charset="0"/>
              </a:rPr>
              <a:t> cioè dilettazione di </a:t>
            </a:r>
            <a:r>
              <a:rPr lang="it-IT" sz="1000" b="0" dirty="0" err="1" smtClean="0">
                <a:latin typeface="Times New Roman" pitchFamily="18" charset="0"/>
                <a:cs typeface="Times New Roman" pitchFamily="18" charset="0"/>
              </a:rPr>
              <a:t>vanitade</a:t>
            </a:r>
            <a:r>
              <a:rPr lang="it-IT" sz="1000" b="0" dirty="0" smtClean="0">
                <a:latin typeface="Times New Roman" pitchFamily="18" charset="0"/>
                <a:cs typeface="Times New Roman" pitchFamily="18" charset="0"/>
              </a:rPr>
              <a:t>, nel quale peccato inviluppati sono puniti proprio fuori del purgatorio in uno piano, e in persona di costoro nomina il Casella, uomo di corte.]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50" name="Picture 2" descr="H:\7. FOTOGRAFO opere divina commedia olio su tela fronte\2. PURGATORIO DA FOTO FOTOGRAFO\02 c. PURGATORIO.JPG"/>
          <p:cNvPicPr>
            <a:picLocks noGrp="1" noChangeAspect="1" noChangeArrowheads="1"/>
          </p:cNvPicPr>
          <p:nvPr>
            <p:ph type="pic" idx="1"/>
          </p:nvPr>
        </p:nvPicPr>
        <p:blipFill>
          <a:blip r:embed="rId2" cstate="print"/>
          <a:srcRect t="952" b="952"/>
          <a:stretch>
            <a:fillRect/>
          </a:stretch>
        </p:blipFill>
        <p:spPr bwMode="auto">
          <a:xfrm>
            <a:off x="1691680" y="765175"/>
            <a:ext cx="5617170" cy="532812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691680" y="47706"/>
            <a:ext cx="5832647"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sopradetto girone e de la sopradetta colpa de l'avarizia.]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4337" name="Rectangle 1"/>
          <p:cNvSpPr>
            <a:spLocks noGrp="1" noChangeArrowheads="1"/>
          </p:cNvSpPr>
          <p:nvPr>
            <p:ph type="body" sz="half" idx="2"/>
          </p:nvPr>
        </p:nvSpPr>
        <p:spPr bwMode="auto">
          <a:xfrm>
            <a:off x="1692274" y="6109769"/>
            <a:ext cx="5832053"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79 – 81</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“L'altro, che già uscì preso di nave, /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veggio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vender sua figlia e patteggiarne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come fanno 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corsar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l'altre schiave”</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482" name="Picture 2" descr="H:\7. FOTOGRAFO opere divina commedia olio su tela fronte\2. PURGATORIO DA FOTO FOTOGRAFO\20 c. PURGATORIO.JPG"/>
          <p:cNvPicPr>
            <a:picLocks noGrp="1" noChangeAspect="1" noChangeArrowheads="1"/>
          </p:cNvPicPr>
          <p:nvPr>
            <p:ph type="pic" idx="1"/>
          </p:nvPr>
        </p:nvPicPr>
        <p:blipFill>
          <a:blip r:embed="rId2" cstate="print"/>
          <a:srcRect t="670" b="670"/>
          <a:stretch>
            <a:fillRect/>
          </a:stretch>
        </p:blipFill>
        <p:spPr bwMode="auto">
          <a:xfrm>
            <a:off x="1763688" y="612775"/>
            <a:ext cx="5688632" cy="548005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6165304"/>
            <a:ext cx="5760640" cy="432048"/>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9 – 11</a:t>
            </a:r>
          </a:p>
          <a:p>
            <a:pPr algn="ctr"/>
            <a:r>
              <a:rPr lang="it-IT" sz="4800" i="1" dirty="0" smtClean="0">
                <a:latin typeface="Times New Roman" pitchFamily="18" charset="0"/>
                <a:cs typeface="Times New Roman" pitchFamily="18" charset="0"/>
              </a:rPr>
              <a:t>“già </a:t>
            </a:r>
            <a:r>
              <a:rPr lang="it-IT" sz="4800" i="1" dirty="0" err="1" smtClean="0">
                <a:latin typeface="Times New Roman" pitchFamily="18" charset="0"/>
                <a:cs typeface="Times New Roman" pitchFamily="18" charset="0"/>
              </a:rPr>
              <a:t>surto</a:t>
            </a:r>
            <a:r>
              <a:rPr lang="it-IT" sz="4800" i="1" dirty="0" smtClean="0">
                <a:latin typeface="Times New Roman" pitchFamily="18" charset="0"/>
                <a:cs typeface="Times New Roman" pitchFamily="18" charset="0"/>
              </a:rPr>
              <a:t> fuor de la </a:t>
            </a:r>
            <a:r>
              <a:rPr lang="it-IT" sz="4800" i="1" dirty="0" err="1" smtClean="0">
                <a:latin typeface="Times New Roman" pitchFamily="18" charset="0"/>
                <a:cs typeface="Times New Roman" pitchFamily="18" charset="0"/>
              </a:rPr>
              <a:t>sepulcral</a:t>
            </a:r>
            <a:r>
              <a:rPr lang="it-IT" sz="4800" i="1" dirty="0" smtClean="0">
                <a:latin typeface="Times New Roman" pitchFamily="18" charset="0"/>
                <a:cs typeface="Times New Roman" pitchFamily="18" charset="0"/>
              </a:rPr>
              <a:t> buca, / ci apparve un'ombra, e dietro a noi venìa, /</a:t>
            </a:r>
          </a:p>
          <a:p>
            <a:pPr algn="ctr"/>
            <a:r>
              <a:rPr lang="it-IT" sz="4800" i="1" dirty="0" smtClean="0">
                <a:latin typeface="Times New Roman" pitchFamily="18" charset="0"/>
                <a:cs typeface="Times New Roman" pitchFamily="18" charset="0"/>
              </a:rPr>
              <a:t>dal piè guardando la turba che giace;”</a:t>
            </a:r>
          </a:p>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91679" y="-148610"/>
            <a:ext cx="5760641"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t/>
            </a:r>
            <a:br>
              <a:rPr lang="it-IT" sz="1000" dirty="0" smtClean="0"/>
            </a:b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XXI°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del sopradetto quinto girone, dove si punisce e purga la predetta colpa</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de l'avarizia e la colpa de la </a:t>
            </a:r>
            <a:r>
              <a:rPr lang="it-IT" sz="1000" b="0" dirty="0" err="1" smtClean="0">
                <a:latin typeface="Times New Roman" pitchFamily="18" charset="0"/>
                <a:cs typeface="Times New Roman" pitchFamily="18" charset="0"/>
              </a:rPr>
              <a:t>prodigalitade</a:t>
            </a:r>
            <a:r>
              <a:rPr lang="it-IT" sz="1000" b="0" dirty="0" smtClean="0">
                <a:latin typeface="Times New Roman" pitchFamily="18" charset="0"/>
                <a:cs typeface="Times New Roman" pitchFamily="18" charset="0"/>
              </a:rPr>
              <a:t>; dove </a:t>
            </a:r>
            <a:r>
              <a:rPr lang="it-IT" sz="1000" b="0" dirty="0" err="1" smtClean="0">
                <a:latin typeface="Times New Roman" pitchFamily="18" charset="0"/>
                <a:cs typeface="Times New Roman" pitchFamily="18" charset="0"/>
              </a:rPr>
              <a:t>truova</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Stazio</a:t>
            </a:r>
            <a:r>
              <a:rPr lang="it-IT" sz="1000" b="0" dirty="0" smtClean="0">
                <a:latin typeface="Times New Roman" pitchFamily="18" charset="0"/>
                <a:cs typeface="Times New Roman" pitchFamily="18" charset="0"/>
              </a:rPr>
              <a:t> poeta </a:t>
            </a:r>
            <a:r>
              <a:rPr lang="it-IT" sz="1000" b="0" dirty="0" err="1" smtClean="0">
                <a:latin typeface="Times New Roman" pitchFamily="18" charset="0"/>
                <a:cs typeface="Times New Roman" pitchFamily="18" charset="0"/>
              </a:rPr>
              <a:t>tolosano</a:t>
            </a:r>
            <a:r>
              <a:rPr lang="it-IT" sz="1000" b="0" dirty="0" smtClean="0">
                <a:latin typeface="Times New Roman" pitchFamily="18" charset="0"/>
                <a:cs typeface="Times New Roman" pitchFamily="18" charset="0"/>
              </a:rPr>
              <a:t>.]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3313" name="Rectangle 1"/>
          <p:cNvSpPr>
            <a:spLocks noChangeArrowheads="1"/>
          </p:cNvSpPr>
          <p:nvPr/>
        </p:nvSpPr>
        <p:spPr bwMode="auto">
          <a:xfrm>
            <a:off x="1763688" y="-113676"/>
            <a:ext cx="547260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1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it-IT" sz="1000" b="1" dirty="0" smtClean="0">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1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6" name="Picture 2" descr="H:\7. FOTOGRAFO opere divina commedia olio su tela fronte\2. PURGATORIO DA FOTO FOTOGRAFO\21 c. PURGATORIO.JPG"/>
          <p:cNvPicPr>
            <a:picLocks noGrp="1" noChangeAspect="1" noChangeArrowheads="1"/>
          </p:cNvPicPr>
          <p:nvPr>
            <p:ph type="pic" idx="1"/>
          </p:nvPr>
        </p:nvPicPr>
        <p:blipFill>
          <a:blip r:embed="rId2" cstate="print"/>
          <a:srcRect l="1156" r="1156"/>
          <a:stretch>
            <a:fillRect/>
          </a:stretch>
        </p:blipFill>
        <p:spPr bwMode="auto">
          <a:xfrm>
            <a:off x="1792288" y="612775"/>
            <a:ext cx="5516562" cy="5552529"/>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805264"/>
            <a:ext cx="5760640" cy="792088"/>
          </a:xfrm>
        </p:spPr>
        <p:txBody>
          <a:bodyPr>
            <a:normAutofit fontScale="925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91679" y="64182"/>
            <a:ext cx="5760641"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de la qualità del sesto girone, dove si punisce e purga la colpa e vizio de</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la gola; e qui narra </a:t>
            </a:r>
            <a:r>
              <a:rPr lang="it-IT" sz="1000" b="0" dirty="0" err="1" smtClean="0">
                <a:latin typeface="Times New Roman" pitchFamily="18" charset="0"/>
                <a:cs typeface="Times New Roman" pitchFamily="18" charset="0"/>
              </a:rPr>
              <a:t>Stazio</a:t>
            </a:r>
            <a:r>
              <a:rPr lang="it-IT" sz="1000" b="0" dirty="0" smtClean="0">
                <a:latin typeface="Times New Roman" pitchFamily="18" charset="0"/>
                <a:cs typeface="Times New Roman" pitchFamily="18" charset="0"/>
              </a:rPr>
              <a:t> sua purgazione e sua conversione a la cristiana fede.]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2289" name="Rectangle 1"/>
          <p:cNvSpPr>
            <a:spLocks noChangeArrowheads="1"/>
          </p:cNvSpPr>
          <p:nvPr/>
        </p:nvSpPr>
        <p:spPr bwMode="auto">
          <a:xfrm>
            <a:off x="1691680" y="6142090"/>
            <a:ext cx="576064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7 – 9</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io più lieve che per l'altre foci / m'andava, sì che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sanz</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alcun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labore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seguiva in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sù</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li spiriti veloci”</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2530" name="Picture 2" descr="H:\7. FOTOGRAFO opere divina commedia olio su tela fronte\2. PURGATORIO DA FOTO FOTOGRAFO\22 c. PURGATORIO.JPG"/>
          <p:cNvPicPr>
            <a:picLocks noGrp="1" noChangeAspect="1" noChangeArrowheads="1"/>
          </p:cNvPicPr>
          <p:nvPr>
            <p:ph type="pic" idx="1"/>
          </p:nvPr>
        </p:nvPicPr>
        <p:blipFill>
          <a:blip r:embed="rId2" cstate="print"/>
          <a:srcRect t="13" b="13"/>
          <a:stretch>
            <a:fillRect/>
          </a:stretch>
        </p:blipFill>
        <p:spPr bwMode="auto">
          <a:xfrm>
            <a:off x="1792288" y="692696"/>
            <a:ext cx="5588000" cy="5473154"/>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733256"/>
            <a:ext cx="5486400" cy="864096"/>
          </a:xfrm>
        </p:spPr>
        <p:txBody>
          <a:bodyPr>
            <a:normAutofit fontScale="925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1265" name="Rectangle 1"/>
          <p:cNvSpPr>
            <a:spLocks noGrp="1" noChangeArrowheads="1"/>
          </p:cNvSpPr>
          <p:nvPr>
            <p:ph type="title"/>
          </p:nvPr>
        </p:nvSpPr>
        <p:spPr bwMode="auto">
          <a:xfrm>
            <a:off x="1691680" y="40644"/>
            <a:ext cx="583264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XXIII°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si tratta del sopradetto girone e di quella medesima colpa de la gola, e sgrida contro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le donne fiorentine; dove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truova</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Forese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Donati di Fiorenze col quale molto parla.]</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67" name="Rectangle 3"/>
          <p:cNvSpPr>
            <a:spLocks noChangeArrowheads="1"/>
          </p:cNvSpPr>
          <p:nvPr/>
        </p:nvSpPr>
        <p:spPr bwMode="auto">
          <a:xfrm>
            <a:off x="1691680" y="6079119"/>
            <a:ext cx="58326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34 – 36</a:t>
            </a:r>
          </a:p>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“Chi crederebbe che l'odor d'un pomo / sì governasse, generando brama,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quel d'un'acqua, non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sappiendo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como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3554" name="Picture 2" descr="H:\7. FOTOGRAFO opere divina commedia olio su tela fronte\2. PURGATORIO DA FOTO FOTOGRAFO\23 c. PURGATORIO.JPG"/>
          <p:cNvPicPr>
            <a:picLocks noGrp="1" noChangeAspect="1" noChangeArrowheads="1"/>
          </p:cNvPicPr>
          <p:nvPr>
            <p:ph type="pic" idx="1"/>
          </p:nvPr>
        </p:nvPicPr>
        <p:blipFill>
          <a:blip r:embed="rId2" cstate="print"/>
          <a:srcRect l="1325" r="1325"/>
          <a:stretch>
            <a:fillRect/>
          </a:stretch>
        </p:blipFill>
        <p:spPr bwMode="auto">
          <a:xfrm>
            <a:off x="1792288" y="612775"/>
            <a:ext cx="5588024" cy="5480521"/>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5661248"/>
            <a:ext cx="5904656" cy="936104"/>
          </a:xfrm>
        </p:spPr>
        <p:txBody>
          <a:bodyPr>
            <a:normAutofit fontScale="92500" lnSpcReduction="1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41" name="Rectangle 1"/>
          <p:cNvSpPr>
            <a:spLocks noGrp="1" noChangeArrowheads="1"/>
          </p:cNvSpPr>
          <p:nvPr>
            <p:ph type="title"/>
          </p:nvPr>
        </p:nvSpPr>
        <p:spPr bwMode="auto">
          <a:xfrm>
            <a:off x="1619250" y="45345"/>
            <a:ext cx="59055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XXIV°</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nel quale si tratta del sopradetto sesto girone e di quelli che si purgano del predetto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peccato e vizio de la gola; e predicesi qui alcune cose a venire de la città lucana.]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42" name="Rectangle 2"/>
          <p:cNvSpPr>
            <a:spLocks noChangeArrowheads="1"/>
          </p:cNvSpPr>
          <p:nvPr/>
        </p:nvSpPr>
        <p:spPr bwMode="auto">
          <a:xfrm>
            <a:off x="1691680" y="6152384"/>
            <a:ext cx="576064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13 – 15</a:t>
            </a:r>
          </a:p>
          <a:p>
            <a:pPr algn="ctr"/>
            <a:r>
              <a:rPr lang="it-IT" sz="1200" i="1" dirty="0" smtClean="0">
                <a:latin typeface="Times New Roman" pitchFamily="18" charset="0"/>
                <a:cs typeface="Times New Roman" pitchFamily="18" charset="0"/>
              </a:rPr>
              <a:t>“«La mia sorella, che tra bella e buona / non so qual fosse più, </a:t>
            </a:r>
            <a:r>
              <a:rPr lang="it-IT" sz="1200" i="1" dirty="0" err="1" smtClean="0">
                <a:latin typeface="Times New Roman" pitchFamily="18" charset="0"/>
                <a:cs typeface="Times New Roman" pitchFamily="18" charset="0"/>
              </a:rPr>
              <a:t>trïunfa</a:t>
            </a:r>
            <a:r>
              <a:rPr lang="it-IT" sz="1200" i="1" dirty="0" smtClean="0">
                <a:latin typeface="Times New Roman" pitchFamily="18" charset="0"/>
                <a:cs typeface="Times New Roman" pitchFamily="18" charset="0"/>
              </a:rPr>
              <a:t> lieta /</a:t>
            </a:r>
          </a:p>
          <a:p>
            <a:pPr algn="ctr"/>
            <a:r>
              <a:rPr lang="it-IT" sz="1200" i="1" dirty="0" smtClean="0">
                <a:latin typeface="Times New Roman" pitchFamily="18" charset="0"/>
                <a:cs typeface="Times New Roman" pitchFamily="18" charset="0"/>
              </a:rPr>
              <a:t>ne l'alto Olimpo già di sua corona».”</a:t>
            </a:r>
            <a:endPar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p:txBody>
      </p:sp>
      <p:pic>
        <p:nvPicPr>
          <p:cNvPr id="24578" name="Picture 2" descr="H:\7. FOTOGRAFO opere divina commedia olio su tela fronte\2. PURGATORIO DA FOTO FOTOGRAFO\24 c. PURGATORIO.JPG"/>
          <p:cNvPicPr>
            <a:picLocks noGrp="1" noChangeAspect="1" noChangeArrowheads="1"/>
          </p:cNvPicPr>
          <p:nvPr>
            <p:ph type="pic" idx="1"/>
          </p:nvPr>
        </p:nvPicPr>
        <p:blipFill>
          <a:blip r:embed="rId2" cstate="print"/>
          <a:srcRect l="996" r="996"/>
          <a:stretch>
            <a:fillRect/>
          </a:stretch>
        </p:blipFill>
        <p:spPr bwMode="auto">
          <a:xfrm>
            <a:off x="1792288" y="692696"/>
            <a:ext cx="5588024" cy="547315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971600" y="97334"/>
            <a:ext cx="6984776"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latin typeface="Times New Roman" pitchFamily="18" charset="0"/>
                <a:cs typeface="Times New Roman" pitchFamily="18" charset="0"/>
              </a:rPr>
              <a:t>Purgatorio, Canto </a:t>
            </a:r>
            <a:r>
              <a:rPr lang="it-IT" sz="1000" dirty="0" err="1" smtClean="0">
                <a:latin typeface="Times New Roman" pitchFamily="18" charset="0"/>
                <a:cs typeface="Times New Roman" pitchFamily="18" charset="0"/>
              </a:rPr>
              <a:t>XXV°</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[lo quale tratta de l'</a:t>
            </a:r>
            <a:r>
              <a:rPr lang="it-IT" sz="1000" b="0" dirty="0" err="1" smtClean="0">
                <a:latin typeface="Times New Roman" pitchFamily="18" charset="0"/>
                <a:cs typeface="Times New Roman" pitchFamily="18" charset="0"/>
              </a:rPr>
              <a:t>essenzia</a:t>
            </a:r>
            <a:r>
              <a:rPr lang="it-IT" sz="1000" b="0" dirty="0" smtClean="0">
                <a:latin typeface="Times New Roman" pitchFamily="18" charset="0"/>
                <a:cs typeface="Times New Roman" pitchFamily="18" charset="0"/>
              </a:rPr>
              <a:t> del settimo girone, dove si punisce la colpa e peccato contro a natura ed ermafrodito sotto il vizio de la lussuria; e prima tratta alquanto del precedente </a:t>
            </a:r>
            <a:r>
              <a:rPr lang="it-IT" sz="1000" b="0" dirty="0" err="1" smtClean="0">
                <a:latin typeface="Times New Roman" pitchFamily="18" charset="0"/>
                <a:cs typeface="Times New Roman" pitchFamily="18" charset="0"/>
              </a:rPr>
              <a:t>purgamento</a:t>
            </a:r>
            <a:r>
              <a:rPr lang="it-IT" sz="1000" b="0" dirty="0" smtClean="0">
                <a:latin typeface="Times New Roman" pitchFamily="18" charset="0"/>
                <a:cs typeface="Times New Roman" pitchFamily="18" charset="0"/>
              </a:rPr>
              <a:t> de' ghiotti, dove </a:t>
            </a:r>
            <a:r>
              <a:rPr lang="it-IT" sz="1000" b="0" dirty="0" err="1" smtClean="0">
                <a:latin typeface="Times New Roman" pitchFamily="18" charset="0"/>
                <a:cs typeface="Times New Roman" pitchFamily="18" charset="0"/>
              </a:rPr>
              <a:t>Stazio</a:t>
            </a:r>
            <a:r>
              <a:rPr lang="it-IT" sz="1000" b="0" dirty="0" smtClean="0">
                <a:latin typeface="Times New Roman" pitchFamily="18" charset="0"/>
                <a:cs typeface="Times New Roman" pitchFamily="18" charset="0"/>
              </a:rPr>
              <a:t> poeta </a:t>
            </a:r>
            <a:r>
              <a:rPr lang="it-IT" sz="1000" b="0" dirty="0" err="1" smtClean="0">
                <a:latin typeface="Times New Roman" pitchFamily="18" charset="0"/>
                <a:cs typeface="Times New Roman" pitchFamily="18" charset="0"/>
              </a:rPr>
              <a:t>fae</a:t>
            </a:r>
            <a:r>
              <a:rPr lang="it-IT" sz="1000" b="0" dirty="0" smtClean="0">
                <a:latin typeface="Times New Roman" pitchFamily="18" charset="0"/>
                <a:cs typeface="Times New Roman" pitchFamily="18" charset="0"/>
              </a:rPr>
              <a:t> una distinzione sopra la natura umana.]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217" name="Rectangle 1"/>
          <p:cNvSpPr>
            <a:spLocks noGrp="1" noChangeArrowheads="1"/>
          </p:cNvSpPr>
          <p:nvPr>
            <p:ph type="body" sz="half" idx="2"/>
          </p:nvPr>
        </p:nvSpPr>
        <p:spPr bwMode="auto">
          <a:xfrm>
            <a:off x="1619672" y="6134423"/>
            <a:ext cx="58326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109 – 111</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già venuto a l'ultima tortura / s'era per noi, 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vòlto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la man destra,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ed eravamo attenti ad altra cura.”</a:t>
            </a:r>
            <a:endParaRPr kumimoji="0" lang="it-IT" sz="1800" b="0" i="1" u="none" strike="noStrike" cap="none" normalizeH="0" baseline="0" dirty="0" smtClean="0">
              <a:ln>
                <a:noFill/>
              </a:ln>
              <a:solidFill>
                <a:schemeClr val="tx1"/>
              </a:solidFill>
              <a:effectLst/>
              <a:latin typeface="Arial" pitchFamily="34" charset="0"/>
              <a:cs typeface="Arial" pitchFamily="34" charset="0"/>
            </a:endParaRPr>
          </a:p>
        </p:txBody>
      </p:sp>
      <p:pic>
        <p:nvPicPr>
          <p:cNvPr id="25602" name="Picture 2" descr="H:\7. FOTOGRAFO opere divina commedia olio su tela fronte\2. PURGATORIO DA FOTO FOTOGRAFO\25 c. PURGATORIO.JPG"/>
          <p:cNvPicPr>
            <a:picLocks noGrp="1" noChangeAspect="1" noChangeArrowheads="1"/>
          </p:cNvPicPr>
          <p:nvPr>
            <p:ph type="pic" idx="1"/>
          </p:nvPr>
        </p:nvPicPr>
        <p:blipFill>
          <a:blip r:embed="rId2" cstate="print"/>
          <a:srcRect t="113" b="113"/>
          <a:stretch>
            <a:fillRect/>
          </a:stretch>
        </p:blipFill>
        <p:spPr bwMode="auto">
          <a:xfrm>
            <a:off x="1835696" y="692696"/>
            <a:ext cx="5588000" cy="5481067"/>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547664" y="5733256"/>
            <a:ext cx="5976664" cy="864096"/>
          </a:xfrm>
        </p:spPr>
        <p:txBody>
          <a:bodyPr>
            <a:normAutofit fontScale="925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8193" name="Rectangle 1"/>
          <p:cNvSpPr>
            <a:spLocks noGrp="1" noChangeArrowheads="1"/>
          </p:cNvSpPr>
          <p:nvPr>
            <p:ph type="title"/>
          </p:nvPr>
        </p:nvSpPr>
        <p:spPr bwMode="auto">
          <a:xfrm>
            <a:off x="1619250" y="-48049"/>
            <a:ext cx="59055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XXVI°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tratta di quello medesimo girone e del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purgamento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predetti peccati e vizi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lussuriosi; dove nomina messer Guido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Guinizzelli</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da Bologna e molti altri.]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196" name="Rectangle 4"/>
          <p:cNvSpPr>
            <a:spLocks noChangeArrowheads="1"/>
          </p:cNvSpPr>
          <p:nvPr/>
        </p:nvSpPr>
        <p:spPr bwMode="auto">
          <a:xfrm>
            <a:off x="1547664" y="6181411"/>
            <a:ext cx="604867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 3</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“Mentre che sì per l'orlo, uno innanzi altro, / ce n'andavamo, e spesso il buon maestro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diceami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«Guarda: giovi ch'io ti scaltro»”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6626" name="Picture 2" descr="H:\7. FOTOGRAFO opere divina commedia olio su tela fronte\2. PURGATORIO DA FOTO FOTOGRAFO\26 c. PURGATORIO.JPG"/>
          <p:cNvPicPr>
            <a:picLocks noGrp="1" noChangeAspect="1" noChangeArrowheads="1"/>
          </p:cNvPicPr>
          <p:nvPr>
            <p:ph type="pic" idx="1"/>
          </p:nvPr>
        </p:nvPicPr>
        <p:blipFill>
          <a:blip r:embed="rId2" cstate="print"/>
          <a:srcRect l="1222" r="1222"/>
          <a:stretch>
            <a:fillRect/>
          </a:stretch>
        </p:blipFill>
        <p:spPr bwMode="auto">
          <a:xfrm>
            <a:off x="1835150" y="620713"/>
            <a:ext cx="5486400" cy="5545137"/>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547664" y="28178"/>
            <a:ext cx="604867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XXVII°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d'una visione che apparve a Dante in sogno, o come pervennero a la sommità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del monte ed </a:t>
            </a:r>
            <a:r>
              <a:rPr lang="it-IT" sz="1000" b="0" dirty="0" err="1" smtClean="0">
                <a:latin typeface="Times New Roman" pitchFamily="18" charset="0"/>
                <a:cs typeface="Times New Roman" pitchFamily="18" charset="0"/>
              </a:rPr>
              <a:t>entraro</a:t>
            </a:r>
            <a:r>
              <a:rPr lang="it-IT" sz="1000" b="0" dirty="0" smtClean="0">
                <a:latin typeface="Times New Roman" pitchFamily="18" charset="0"/>
                <a:cs typeface="Times New Roman" pitchFamily="18" charset="0"/>
              </a:rPr>
              <a:t> nel Paradiso Terrestre chiamato paradiso </a:t>
            </a:r>
            <a:r>
              <a:rPr lang="it-IT" sz="1000" b="0" i="1" dirty="0" err="1" smtClean="0">
                <a:latin typeface="Times New Roman" pitchFamily="18" charset="0"/>
                <a:cs typeface="Times New Roman" pitchFamily="18" charset="0"/>
              </a:rPr>
              <a:t>delitiarum</a:t>
            </a:r>
            <a:r>
              <a:rPr lang="it-IT" sz="1000" b="0" dirty="0" smtClean="0">
                <a:latin typeface="Times New Roman" pitchFamily="18" charset="0"/>
                <a:cs typeface="Times New Roman" pitchFamily="18" charset="0"/>
              </a:rPr>
              <a:t>.]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169" name="Rectangle 1"/>
          <p:cNvSpPr>
            <a:spLocks noGrp="1" noChangeArrowheads="1"/>
          </p:cNvSpPr>
          <p:nvPr>
            <p:ph type="body" sz="half" idx="2"/>
          </p:nvPr>
        </p:nvSpPr>
        <p:spPr bwMode="auto">
          <a:xfrm>
            <a:off x="1547664" y="6141639"/>
            <a:ext cx="604867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61 – 63 </a:t>
            </a:r>
          </a:p>
          <a:p>
            <a:pPr algn="ctr">
              <a:spcBef>
                <a:spcPts val="0"/>
              </a:spcBef>
            </a:pPr>
            <a:r>
              <a:rPr lang="it-IT" sz="1200" i="1" dirty="0" smtClean="0">
                <a:latin typeface="Times New Roman" pitchFamily="18" charset="0"/>
                <a:cs typeface="Times New Roman" pitchFamily="18" charset="0"/>
              </a:rPr>
              <a:t>“«Lo sol sen va», soggiunse, «e vien la sera; / non v'arrestate, ma studiate il passo, /</a:t>
            </a:r>
          </a:p>
          <a:p>
            <a:pPr algn="ctr">
              <a:spcBef>
                <a:spcPts val="0"/>
              </a:spcBef>
            </a:pPr>
            <a:r>
              <a:rPr lang="it-IT" sz="1200" i="1" dirty="0" smtClean="0">
                <a:latin typeface="Times New Roman" pitchFamily="18" charset="0"/>
                <a:cs typeface="Times New Roman" pitchFamily="18" charset="0"/>
              </a:rPr>
              <a:t>mentre che l'occidente non si annera».”</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650" name="Picture 2" descr="H:\7. FOTOGRAFO opere divina commedia olio su tela fronte\2. PURGATORIO DA FOTO FOTOGRAFO\27 c. PURGATORIO.JPG"/>
          <p:cNvPicPr>
            <a:picLocks noGrp="1" noChangeAspect="1" noChangeArrowheads="1"/>
          </p:cNvPicPr>
          <p:nvPr>
            <p:ph type="pic" idx="1"/>
          </p:nvPr>
        </p:nvPicPr>
        <p:blipFill>
          <a:blip r:embed="rId2" cstate="print"/>
          <a:srcRect l="508" r="508"/>
          <a:stretch>
            <a:fillRect/>
          </a:stretch>
        </p:blipFill>
        <p:spPr bwMode="auto">
          <a:xfrm>
            <a:off x="1763713" y="612775"/>
            <a:ext cx="5545137" cy="5552529"/>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187625" y="42943"/>
            <a:ext cx="65527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XXVIII°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come la vita attiva distingue a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la natura del fiume di </a:t>
            </a:r>
            <a:r>
              <a:rPr lang="it-IT" sz="1000" b="0" dirty="0" err="1" smtClean="0">
                <a:latin typeface="Times New Roman" pitchFamily="18" charset="0"/>
                <a:cs typeface="Times New Roman" pitchFamily="18" charset="0"/>
              </a:rPr>
              <a:t>Letè</a:t>
            </a:r>
            <a:r>
              <a:rPr lang="it-IT" sz="1000" b="0" dirty="0" smtClean="0">
                <a:latin typeface="Times New Roman" pitchFamily="18" charset="0"/>
                <a:cs typeface="Times New Roman" pitchFamily="18" charset="0"/>
              </a:rPr>
              <a:t>, il quale trovò nel detto Paradiso, ove molto dimostra de la </a:t>
            </a:r>
            <a:r>
              <a:rPr lang="it-IT" sz="1000" b="0" dirty="0" err="1" smtClean="0">
                <a:latin typeface="Times New Roman" pitchFamily="18" charset="0"/>
                <a:cs typeface="Times New Roman" pitchFamily="18" charset="0"/>
              </a:rPr>
              <a:t>felicitade</a:t>
            </a:r>
            <a:r>
              <a:rPr lang="it-IT" sz="1000" b="0" dirty="0" smtClean="0">
                <a:latin typeface="Times New Roman" pitchFamily="18" charset="0"/>
                <a:cs typeface="Times New Roman" pitchFamily="18" charset="0"/>
              </a:rPr>
              <a:t> e del peccato di Adamo, e del modo e ordine del detto luogo.]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146" name="Rectangle 2"/>
          <p:cNvSpPr>
            <a:spLocks noGrp="1" noChangeArrowheads="1"/>
          </p:cNvSpPr>
          <p:nvPr>
            <p:ph type="body" sz="half" idx="2"/>
          </p:nvPr>
        </p:nvSpPr>
        <p:spPr bwMode="auto">
          <a:xfrm>
            <a:off x="1691681" y="6146132"/>
            <a:ext cx="576064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marR="0" lvl="0" indent="-228600" algn="ctr" defTabSz="914400" rtl="0" eaLnBrk="1" fontAlgn="base" latinLnBrk="0" hangingPunct="1">
              <a:lnSpc>
                <a:spcPct val="100000"/>
              </a:lnSpc>
              <a:spcBef>
                <a:spcPct val="0"/>
              </a:spcBef>
              <a:spcAft>
                <a:spcPct val="0"/>
              </a:spcAft>
              <a:buClrTx/>
              <a:buSzTx/>
              <a:buFontTx/>
              <a:buAutoNum type="alphaLcPeriod" startAt="48"/>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 3 </a:t>
            </a:r>
            <a:endParaRPr lang="it-IT" sz="1200"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“Vago già di cercar dentro e dintorno /  la divina foresta spessa e viva, /</a:t>
            </a:r>
          </a:p>
          <a:p>
            <a:pPr algn="ctr">
              <a:spcBef>
                <a:spcPts val="0"/>
              </a:spcBef>
            </a:pPr>
            <a:r>
              <a:rPr lang="it-IT" sz="1200" i="1" dirty="0" smtClean="0">
                <a:latin typeface="Times New Roman" pitchFamily="18" charset="0"/>
                <a:cs typeface="Times New Roman" pitchFamily="18" charset="0"/>
              </a:rPr>
              <a:t>ch'a li occhi temperava il novo giorno,”</a:t>
            </a:r>
            <a:endPar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p:txBody>
      </p:sp>
      <p:pic>
        <p:nvPicPr>
          <p:cNvPr id="28674" name="Picture 2" descr="H:\7. FOTOGRAFO opere divina commedia olio su tela fronte\2. PURGATORIO DA FOTO FOTOGRAFO\28 c. PURGATORIO.JPG"/>
          <p:cNvPicPr>
            <a:picLocks noGrp="1" noChangeAspect="1" noChangeArrowheads="1"/>
          </p:cNvPicPr>
          <p:nvPr>
            <p:ph type="pic" idx="1"/>
          </p:nvPr>
        </p:nvPicPr>
        <p:blipFill>
          <a:blip r:embed="rId2" cstate="print"/>
          <a:srcRect t="615" b="615"/>
          <a:stretch>
            <a:fillRect/>
          </a:stretch>
        </p:blipFill>
        <p:spPr bwMode="auto">
          <a:xfrm>
            <a:off x="1692275" y="612775"/>
            <a:ext cx="5616575" cy="5553075"/>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1259632" y="37115"/>
            <a:ext cx="66967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XXIX°</a:t>
            </a:r>
            <a:endParaRPr kumimoji="0" lang="it-IT" sz="12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si tratta sì come l'</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auttore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contristato si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conduoleva</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come vide li sette doni del Santo Spirito e Cristo e la celestiale corte in forma di certe figure.]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123" name="Rectangle 3"/>
          <p:cNvSpPr>
            <a:spLocks noGrp="1" noChangeArrowheads="1"/>
          </p:cNvSpPr>
          <p:nvPr>
            <p:ph type="body" sz="half" idx="2"/>
          </p:nvPr>
        </p:nvSpPr>
        <p:spPr bwMode="auto">
          <a:xfrm>
            <a:off x="1619672" y="6160981"/>
            <a:ext cx="590465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34 – 36</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“dinanzi a noi, tal quale un foco acceso, / ci si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fé</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aere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sotto i verdi rami;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'l dolce suon per canti era già inteso.”</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9698" name="Picture 2" descr="H:\7. FOTOGRAFO opere divina commedia olio su tela fronte\2. PURGATORIO DA FOTO FOTOGRAFO\29 c. PURGATORIO.JPG"/>
          <p:cNvPicPr>
            <a:picLocks noGrp="1" noChangeAspect="1" noChangeArrowheads="1"/>
          </p:cNvPicPr>
          <p:nvPr>
            <p:ph type="pic" idx="1"/>
          </p:nvPr>
        </p:nvPicPr>
        <p:blipFill>
          <a:blip r:embed="rId2" cstate="print"/>
          <a:srcRect t="412" b="412"/>
          <a:stretch>
            <a:fillRect/>
          </a:stretch>
        </p:blipFill>
        <p:spPr bwMode="auto">
          <a:xfrm>
            <a:off x="1792288" y="612775"/>
            <a:ext cx="5588000" cy="555307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165304"/>
            <a:ext cx="5832648"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58 – 60 </a:t>
            </a:r>
          </a:p>
          <a:p>
            <a:pPr algn="ctr">
              <a:spcBef>
                <a:spcPts val="0"/>
              </a:spcBef>
            </a:pPr>
            <a:r>
              <a:rPr lang="it-IT" sz="1200" dirty="0" smtClean="0">
                <a:latin typeface="Times New Roman" pitchFamily="18" charset="0"/>
                <a:cs typeface="Times New Roman" pitchFamily="18" charset="0"/>
              </a:rPr>
              <a:t>“</a:t>
            </a:r>
            <a:r>
              <a:rPr lang="it-IT" sz="1200" i="1" dirty="0" smtClean="0">
                <a:latin typeface="Times New Roman" pitchFamily="18" charset="0"/>
                <a:cs typeface="Times New Roman" pitchFamily="18" charset="0"/>
              </a:rPr>
              <a:t>da man sinistra m'</a:t>
            </a:r>
            <a:r>
              <a:rPr lang="it-IT" sz="1200" i="1" dirty="0" err="1" smtClean="0">
                <a:latin typeface="Times New Roman" pitchFamily="18" charset="0"/>
                <a:cs typeface="Times New Roman" pitchFamily="18" charset="0"/>
              </a:rPr>
              <a:t>apparì</a:t>
            </a:r>
            <a:r>
              <a:rPr lang="it-IT" sz="1200" i="1" dirty="0" smtClean="0">
                <a:latin typeface="Times New Roman" pitchFamily="18" charset="0"/>
                <a:cs typeface="Times New Roman" pitchFamily="18" charset="0"/>
              </a:rPr>
              <a:t> una gente / d'anime, che </a:t>
            </a:r>
            <a:r>
              <a:rPr lang="it-IT" sz="1200" i="1" dirty="0" err="1" smtClean="0">
                <a:latin typeface="Times New Roman" pitchFamily="18" charset="0"/>
                <a:cs typeface="Times New Roman" pitchFamily="18" charset="0"/>
              </a:rPr>
              <a:t>movieno</a:t>
            </a:r>
            <a:r>
              <a:rPr lang="it-IT" sz="1200" i="1" dirty="0" smtClean="0">
                <a:latin typeface="Times New Roman" pitchFamily="18" charset="0"/>
                <a:cs typeface="Times New Roman" pitchFamily="18" charset="0"/>
              </a:rPr>
              <a:t> i piè </a:t>
            </a:r>
            <a:r>
              <a:rPr lang="it-IT" sz="1200" i="1" dirty="0" err="1" smtClean="0">
                <a:latin typeface="Times New Roman" pitchFamily="18" charset="0"/>
                <a:cs typeface="Times New Roman" pitchFamily="18" charset="0"/>
              </a:rPr>
              <a:t>ver</a:t>
            </a:r>
            <a:r>
              <a:rPr lang="it-IT" sz="1200" i="1" dirty="0" smtClean="0">
                <a:latin typeface="Times New Roman" pitchFamily="18" charset="0"/>
                <a:cs typeface="Times New Roman" pitchFamily="18" charset="0"/>
              </a:rPr>
              <a:t>' noi, /</a:t>
            </a:r>
          </a:p>
          <a:p>
            <a:pPr algn="ctr">
              <a:spcBef>
                <a:spcPts val="0"/>
              </a:spcBef>
            </a:pPr>
            <a:r>
              <a:rPr lang="it-IT" sz="1200" i="1" dirty="0" smtClean="0">
                <a:latin typeface="Times New Roman" pitchFamily="18" charset="0"/>
                <a:cs typeface="Times New Roman" pitchFamily="18" charset="0"/>
              </a:rPr>
              <a:t>e non pareva, sì </a:t>
            </a:r>
            <a:r>
              <a:rPr lang="it-IT" sz="1200" i="1" dirty="0" err="1" smtClean="0">
                <a:latin typeface="Times New Roman" pitchFamily="18" charset="0"/>
                <a:cs typeface="Times New Roman" pitchFamily="18" charset="0"/>
              </a:rPr>
              <a:t>venïan</a:t>
            </a:r>
            <a:r>
              <a:rPr lang="it-IT" sz="1200" i="1" dirty="0" smtClean="0">
                <a:latin typeface="Times New Roman" pitchFamily="18" charset="0"/>
                <a:cs typeface="Times New Roman" pitchFamily="18" charset="0"/>
              </a:rPr>
              <a:t> lente.” </a:t>
            </a:r>
          </a:p>
          <a:p>
            <a:pPr algn="ctr">
              <a:spcBef>
                <a:spcPts val="0"/>
              </a:spcBef>
            </a:pPr>
            <a:endParaRPr lang="it-IT" sz="1200" dirty="0" smtClean="0">
              <a:latin typeface="Times New Roman" pitchFamily="18" charset="0"/>
              <a:cs typeface="Times New Roman" pitchFamily="18" charset="0"/>
            </a:endParaRPr>
          </a:p>
          <a:p>
            <a:pPr algn="ctr">
              <a:spcBef>
                <a:spcPts val="0"/>
              </a:spcBef>
            </a:pPr>
            <a:endParaRPr lang="it-IT" sz="1200" dirty="0">
              <a:latin typeface="Times New Roman" pitchFamily="18" charset="0"/>
              <a:cs typeface="Times New Roman" pitchFamily="18" charset="0"/>
            </a:endParaRPr>
          </a:p>
          <a:p>
            <a:pPr algn="ctr">
              <a:spcBef>
                <a:spcPts val="0"/>
              </a:spcBef>
            </a:pPr>
            <a:endParaRPr lang="it-IT" sz="1200" dirty="0"/>
          </a:p>
        </p:txBody>
      </p:sp>
      <p:sp>
        <p:nvSpPr>
          <p:cNvPr id="1025" name="Rectangle 1"/>
          <p:cNvSpPr>
            <a:spLocks noGrp="1" noChangeArrowheads="1"/>
          </p:cNvSpPr>
          <p:nvPr>
            <p:ph type="title"/>
          </p:nvPr>
        </p:nvSpPr>
        <p:spPr bwMode="auto">
          <a:xfrm>
            <a:off x="1115616" y="72953"/>
            <a:ext cx="669674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[Canto III, nel quale si tratta de la seconda </a:t>
            </a:r>
            <a:r>
              <a:rPr lang="it-IT" sz="1000" b="0" dirty="0" err="1" smtClean="0">
                <a:latin typeface="Times New Roman" pitchFamily="18" charset="0"/>
                <a:cs typeface="Times New Roman" pitchFamily="18" charset="0"/>
              </a:rPr>
              <a:t>qualitade</a:t>
            </a:r>
            <a:r>
              <a:rPr lang="it-IT" sz="1000" b="0" dirty="0" smtClean="0">
                <a:latin typeface="Times New Roman" pitchFamily="18" charset="0"/>
                <a:cs typeface="Times New Roman" pitchFamily="18" charset="0"/>
              </a:rPr>
              <a:t>, cioè di coloro che per cagione d'alcuna violenza che ricevettero, </a:t>
            </a:r>
            <a:r>
              <a:rPr lang="it-IT" sz="1000" b="0" dirty="0" err="1" smtClean="0">
                <a:latin typeface="Times New Roman" pitchFamily="18" charset="0"/>
                <a:cs typeface="Times New Roman" pitchFamily="18" charset="0"/>
              </a:rPr>
              <a:t>tardaro</a:t>
            </a:r>
            <a:r>
              <a:rPr lang="it-IT" sz="1000" b="0" dirty="0" smtClean="0">
                <a:latin typeface="Times New Roman" pitchFamily="18" charset="0"/>
                <a:cs typeface="Times New Roman" pitchFamily="18" charset="0"/>
              </a:rPr>
              <a:t> di qui a loro fine a </a:t>
            </a:r>
            <a:r>
              <a:rPr lang="it-IT" sz="1000" b="0" dirty="0" err="1" smtClean="0">
                <a:latin typeface="Times New Roman" pitchFamily="18" charset="0"/>
                <a:cs typeface="Times New Roman" pitchFamily="18" charset="0"/>
              </a:rPr>
              <a:t>pentersi</a:t>
            </a:r>
            <a:r>
              <a:rPr lang="it-IT" sz="1000" b="0" dirty="0" smtClean="0">
                <a:latin typeface="Times New Roman" pitchFamily="18" charset="0"/>
                <a:cs typeface="Times New Roman" pitchFamily="18" charset="0"/>
              </a:rPr>
              <a:t> e confessarsi de' loro falli, sì come sono quelli che muoiono in contumacia di Santa Chiesa scomunicati, li quali sono puniti in quel piano. In </a:t>
            </a:r>
            <a:r>
              <a:rPr lang="it-IT" sz="1000" b="0" dirty="0" err="1" smtClean="0">
                <a:latin typeface="Times New Roman" pitchFamily="18" charset="0"/>
                <a:cs typeface="Times New Roman" pitchFamily="18" charset="0"/>
              </a:rPr>
              <a:t>essempro</a:t>
            </a:r>
            <a:r>
              <a:rPr lang="it-IT" sz="1000" b="0" dirty="0" smtClean="0">
                <a:latin typeface="Times New Roman" pitchFamily="18" charset="0"/>
                <a:cs typeface="Times New Roman" pitchFamily="18" charset="0"/>
              </a:rPr>
              <a:t> di cotali peccatori nomina tra costoro il re Manfredi.]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4" name="Picture 2" descr="H:\7. FOTOGRAFO opere divina commedia olio su tela fronte\2. PURGATORIO DA FOTO FOTOGRAFO\03 c. PURGATORIO.JPG"/>
          <p:cNvPicPr>
            <a:picLocks noGrp="1" noChangeAspect="1" noChangeArrowheads="1"/>
          </p:cNvPicPr>
          <p:nvPr>
            <p:ph type="pic" idx="1"/>
          </p:nvPr>
        </p:nvPicPr>
        <p:blipFill>
          <a:blip r:embed="rId2" cstate="print"/>
          <a:srcRect t="1835" b="1835"/>
          <a:stretch>
            <a:fillRect/>
          </a:stretch>
        </p:blipFill>
        <p:spPr bwMode="auto">
          <a:xfrm>
            <a:off x="1691680" y="908050"/>
            <a:ext cx="5760639" cy="5257254"/>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1475656" y="92221"/>
            <a:ext cx="604951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XXX°</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narra come Beatrice apparve a Dante e Virgilio il lasciò, e lo recitare per l'alta donna de la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incostanza e difetto di Dante, e qui l'</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auttore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piange i suoi difetti con vergogna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compuntiva</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98" name="Rectangle 2"/>
          <p:cNvSpPr>
            <a:spLocks noGrp="1" noChangeArrowheads="1"/>
          </p:cNvSpPr>
          <p:nvPr>
            <p:ph type="body" sz="half" idx="2"/>
          </p:nvPr>
        </p:nvSpPr>
        <p:spPr bwMode="auto">
          <a:xfrm>
            <a:off x="1475656" y="6123936"/>
            <a:ext cx="604867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82 – 84</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“Ella si tacque; e li angeli cantaro /  di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sùbito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te,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Domine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speravi';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ma oltre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pedes</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meos</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non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passaro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22" name="Picture 2" descr="H:\7. FOTOGRAFO opere divina commedia olio su tela fronte\2. PURGATORIO DA FOTO FOTOGRAFO\30 c. PURGATORIO.JPG"/>
          <p:cNvPicPr>
            <a:picLocks noGrp="1" noChangeAspect="1" noChangeArrowheads="1"/>
          </p:cNvPicPr>
          <p:nvPr>
            <p:ph type="pic" idx="1"/>
          </p:nvPr>
        </p:nvPicPr>
        <p:blipFill>
          <a:blip r:embed="rId2" cstate="print"/>
          <a:srcRect t="1099" b="1099"/>
          <a:stretch>
            <a:fillRect/>
          </a:stretch>
        </p:blipFill>
        <p:spPr bwMode="auto">
          <a:xfrm>
            <a:off x="1792288" y="765175"/>
            <a:ext cx="5516562" cy="540067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165304"/>
            <a:ext cx="5976664" cy="576064"/>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106 – 108 </a:t>
            </a:r>
          </a:p>
          <a:p>
            <a:pPr algn="ctr">
              <a:lnSpc>
                <a:spcPct val="110000"/>
              </a:lnSpc>
              <a:spcBef>
                <a:spcPts val="0"/>
              </a:spcBef>
            </a:pPr>
            <a:r>
              <a:rPr lang="it-IT" sz="1200" i="1" dirty="0" smtClean="0">
                <a:latin typeface="Times New Roman" pitchFamily="18" charset="0"/>
                <a:cs typeface="Times New Roman" pitchFamily="18" charset="0"/>
              </a:rPr>
              <a:t>“«Noi </a:t>
            </a:r>
            <a:r>
              <a:rPr lang="it-IT" sz="1200" i="1" dirty="0" err="1" smtClean="0">
                <a:latin typeface="Times New Roman" pitchFamily="18" charset="0"/>
                <a:cs typeface="Times New Roman" pitchFamily="18" charset="0"/>
              </a:rPr>
              <a:t>siam</a:t>
            </a:r>
            <a:r>
              <a:rPr lang="it-IT" sz="1200" i="1" dirty="0" smtClean="0">
                <a:latin typeface="Times New Roman" pitchFamily="18" charset="0"/>
                <a:cs typeface="Times New Roman" pitchFamily="18" charset="0"/>
              </a:rPr>
              <a:t> qui ninfe e nel ciel siamo stelle; / pria che Beatrice discendesse al mondo, /</a:t>
            </a:r>
          </a:p>
          <a:p>
            <a:pPr algn="ctr">
              <a:lnSpc>
                <a:spcPct val="110000"/>
              </a:lnSpc>
              <a:spcBef>
                <a:spcPts val="0"/>
              </a:spcBef>
            </a:pPr>
            <a:r>
              <a:rPr lang="it-IT" sz="1200" i="1" dirty="0" smtClean="0">
                <a:latin typeface="Times New Roman" pitchFamily="18" charset="0"/>
                <a:cs typeface="Times New Roman" pitchFamily="18" charset="0"/>
              </a:rPr>
              <a:t>fummo ordinate a lei per sue ancelle. …”</a:t>
            </a:r>
            <a:endParaRPr lang="it-IT" sz="1200" i="1" dirty="0">
              <a:latin typeface="Times New Roman" pitchFamily="18" charset="0"/>
              <a:cs typeface="Times New Roman" pitchFamily="18" charset="0"/>
            </a:endParaRPr>
          </a:p>
        </p:txBody>
      </p:sp>
      <p:sp>
        <p:nvSpPr>
          <p:cNvPr id="3073" name="Rectangle 1"/>
          <p:cNvSpPr>
            <a:spLocks noGrp="1" noChangeArrowheads="1"/>
          </p:cNvSpPr>
          <p:nvPr>
            <p:ph type="title"/>
          </p:nvPr>
        </p:nvSpPr>
        <p:spPr bwMode="auto">
          <a:xfrm>
            <a:off x="1187624" y="104511"/>
            <a:ext cx="684076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0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XXXI°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si tratta sì come Beatrice riprende l'</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auttore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le commesse colpe,  e come la donna che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avante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li apparve il bagna.]</a:t>
            </a:r>
            <a:endParaRPr kumimoji="0" lang="it-IT" sz="1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1746" name="Picture 2" descr="H:\7. FOTOGRAFO opere divina commedia olio su tela fronte\2. PURGATORIO DA FOTO FOTOGRAFO\31° C Purgatorio.jpg"/>
          <p:cNvPicPr>
            <a:picLocks noGrp="1" noChangeAspect="1" noChangeArrowheads="1"/>
          </p:cNvPicPr>
          <p:nvPr>
            <p:ph type="pic" idx="1"/>
          </p:nvPr>
        </p:nvPicPr>
        <p:blipFill>
          <a:blip r:embed="rId2" cstate="print"/>
          <a:srcRect t="16334" b="16334"/>
          <a:stretch>
            <a:fillRect/>
          </a:stretch>
        </p:blipFill>
        <p:spPr bwMode="auto">
          <a:xfrm>
            <a:off x="1691680" y="548681"/>
            <a:ext cx="5832648" cy="5616623"/>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619672" y="332656"/>
            <a:ext cx="5904655"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049" name="Rectangle 1"/>
          <p:cNvSpPr>
            <a:spLocks noChangeArrowheads="1"/>
          </p:cNvSpPr>
          <p:nvPr/>
        </p:nvSpPr>
        <p:spPr bwMode="auto">
          <a:xfrm>
            <a:off x="1331640" y="-27205"/>
            <a:ext cx="64807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XXXII°</a:t>
            </a:r>
            <a:endParaRPr kumimoji="0" lang="it-I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si tratta come Beatrice comandò a l'</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auttore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che scrivesse li miracoli che vide in quel luogo, e come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elli</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con le donne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seguio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il carro, e l'aguglia percosse il carro, e una volpe sen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fuggio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de la puttana e del gigante.]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050" name="Rectangle 2"/>
          <p:cNvSpPr>
            <a:spLocks noGrp="1" noChangeArrowheads="1"/>
          </p:cNvSpPr>
          <p:nvPr>
            <p:ph type="body" sz="half" idx="2"/>
          </p:nvPr>
        </p:nvSpPr>
        <p:spPr bwMode="auto">
          <a:xfrm>
            <a:off x="1691680" y="6159348"/>
            <a:ext cx="56886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37 – 39 </a:t>
            </a:r>
          </a:p>
          <a:p>
            <a:pPr algn="ctr">
              <a:spcBef>
                <a:spcPts val="0"/>
              </a:spcBef>
            </a:pPr>
            <a:r>
              <a:rPr lang="it-IT" sz="1200" i="1" dirty="0" smtClean="0">
                <a:latin typeface="Times New Roman" pitchFamily="18" charset="0"/>
                <a:cs typeface="Times New Roman" pitchFamily="18" charset="0"/>
              </a:rPr>
              <a:t>“Io </a:t>
            </a:r>
            <a:r>
              <a:rPr lang="it-IT" sz="1200" i="1" dirty="0" err="1" smtClean="0">
                <a:latin typeface="Times New Roman" pitchFamily="18" charset="0"/>
                <a:cs typeface="Times New Roman" pitchFamily="18" charset="0"/>
              </a:rPr>
              <a:t>senti'</a:t>
            </a:r>
            <a:r>
              <a:rPr lang="it-IT" sz="1200" i="1" dirty="0" smtClean="0">
                <a:latin typeface="Times New Roman" pitchFamily="18" charset="0"/>
                <a:cs typeface="Times New Roman" pitchFamily="18" charset="0"/>
              </a:rPr>
              <a:t> mormorare a tutti «Adamo»; / poi </a:t>
            </a:r>
            <a:r>
              <a:rPr lang="it-IT" sz="1200" i="1" dirty="0" err="1" smtClean="0">
                <a:latin typeface="Times New Roman" pitchFamily="18" charset="0"/>
                <a:cs typeface="Times New Roman" pitchFamily="18" charset="0"/>
              </a:rPr>
              <a:t>cerchiaro</a:t>
            </a:r>
            <a:r>
              <a:rPr lang="it-IT" sz="1200" i="1" dirty="0" smtClean="0">
                <a:latin typeface="Times New Roman" pitchFamily="18" charset="0"/>
                <a:cs typeface="Times New Roman" pitchFamily="18" charset="0"/>
              </a:rPr>
              <a:t> una pianta </a:t>
            </a:r>
            <a:r>
              <a:rPr lang="it-IT" sz="1200" i="1" dirty="0" err="1" smtClean="0">
                <a:latin typeface="Times New Roman" pitchFamily="18" charset="0"/>
                <a:cs typeface="Times New Roman" pitchFamily="18" charset="0"/>
              </a:rPr>
              <a:t>dispogliata</a:t>
            </a:r>
            <a:r>
              <a:rPr lang="it-IT" sz="1200" i="1" dirty="0" smtClean="0">
                <a:latin typeface="Times New Roman" pitchFamily="18" charset="0"/>
                <a:cs typeface="Times New Roman" pitchFamily="18" charset="0"/>
              </a:rPr>
              <a:t> /</a:t>
            </a:r>
          </a:p>
          <a:p>
            <a:pPr algn="ctr">
              <a:spcBef>
                <a:spcPts val="0"/>
              </a:spcBef>
            </a:pPr>
            <a:r>
              <a:rPr lang="it-IT" sz="1200" i="1" dirty="0" smtClean="0">
                <a:latin typeface="Times New Roman" pitchFamily="18" charset="0"/>
                <a:cs typeface="Times New Roman" pitchFamily="18" charset="0"/>
              </a:rPr>
              <a:t>di foglie e d'altra fronda in ciascun ramo”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2770" name="Picture 2" descr="H:\7. FOTOGRAFO opere divina commedia olio su tela fronte\2. PURGATORIO DA FOTO FOTOGRAFO\32 c. PURGATORIO.JPG"/>
          <p:cNvPicPr>
            <a:picLocks noGrp="1" noChangeAspect="1" noChangeArrowheads="1"/>
          </p:cNvPicPr>
          <p:nvPr>
            <p:ph type="pic" idx="1"/>
          </p:nvPr>
        </p:nvPicPr>
        <p:blipFill>
          <a:blip r:embed="rId2" cstate="print"/>
          <a:srcRect t="809" b="809"/>
          <a:stretch>
            <a:fillRect/>
          </a:stretch>
        </p:blipFill>
        <p:spPr bwMode="auto">
          <a:xfrm>
            <a:off x="1792288" y="612775"/>
            <a:ext cx="5588000" cy="5553075"/>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619672" y="504262"/>
            <a:ext cx="5904655"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 name="Rectangle 1"/>
          <p:cNvSpPr>
            <a:spLocks noChangeArrowheads="1"/>
          </p:cNvSpPr>
          <p:nvPr/>
        </p:nvSpPr>
        <p:spPr bwMode="auto">
          <a:xfrm>
            <a:off x="539552" y="76944"/>
            <a:ext cx="79208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XXXIII°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[il quale si è l'ultimo de la seconda cantica, ove si racconta sì come Beatrice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dichiaroe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Dante quelle cose ch'</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elli</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vide, trattando e dimostrando</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le future vendette e de la ingiuria nel  predetto  carro del grifone; e infine, veduti li quattro fiumi del Paradiso, escono verso il cielo.]  </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Grp="1" noChangeArrowheads="1"/>
          </p:cNvSpPr>
          <p:nvPr>
            <p:ph type="body" sz="half" idx="2"/>
          </p:nvPr>
        </p:nvSpPr>
        <p:spPr bwMode="auto">
          <a:xfrm>
            <a:off x="1691680" y="6128287"/>
            <a:ext cx="590465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88 – 90  </a:t>
            </a:r>
          </a:p>
          <a:p>
            <a:pPr algn="ctr">
              <a:spcBef>
                <a:spcPts val="0"/>
              </a:spcBef>
            </a:pPr>
            <a:r>
              <a:rPr lang="it-IT" sz="1200" i="1" dirty="0" smtClean="0">
                <a:latin typeface="Times New Roman" pitchFamily="18" charset="0"/>
                <a:cs typeface="Times New Roman" pitchFamily="18" charset="0"/>
              </a:rPr>
              <a:t>“</a:t>
            </a:r>
            <a:r>
              <a:rPr lang="it-IT" sz="1200" i="1" dirty="0" err="1" smtClean="0">
                <a:latin typeface="Times New Roman" pitchFamily="18" charset="0"/>
                <a:cs typeface="Times New Roman" pitchFamily="18" charset="0"/>
              </a:rPr>
              <a:t>…e</a:t>
            </a:r>
            <a:r>
              <a:rPr lang="it-IT" sz="1200" i="1" dirty="0" smtClean="0">
                <a:latin typeface="Times New Roman" pitchFamily="18" charset="0"/>
                <a:cs typeface="Times New Roman" pitchFamily="18" charset="0"/>
              </a:rPr>
              <a:t> </a:t>
            </a:r>
            <a:r>
              <a:rPr lang="it-IT" sz="1200" i="1" dirty="0" err="1" smtClean="0">
                <a:latin typeface="Times New Roman" pitchFamily="18" charset="0"/>
                <a:cs typeface="Times New Roman" pitchFamily="18" charset="0"/>
              </a:rPr>
              <a:t>veggi</a:t>
            </a:r>
            <a:r>
              <a:rPr lang="it-IT" sz="1200" i="1" dirty="0" smtClean="0">
                <a:latin typeface="Times New Roman" pitchFamily="18" charset="0"/>
                <a:cs typeface="Times New Roman" pitchFamily="18" charset="0"/>
              </a:rPr>
              <a:t> vostra via da la divina / distar cotanto, quanto si discorda /</a:t>
            </a:r>
          </a:p>
          <a:p>
            <a:pPr algn="ctr">
              <a:spcBef>
                <a:spcPts val="0"/>
              </a:spcBef>
            </a:pPr>
            <a:r>
              <a:rPr lang="it-IT" sz="1200" i="1" dirty="0" smtClean="0">
                <a:latin typeface="Times New Roman" pitchFamily="18" charset="0"/>
                <a:cs typeface="Times New Roman" pitchFamily="18" charset="0"/>
              </a:rPr>
              <a:t>da terra il ciel che più alto </a:t>
            </a:r>
            <a:r>
              <a:rPr lang="it-IT" sz="1200" i="1" dirty="0" err="1" smtClean="0">
                <a:latin typeface="Times New Roman" pitchFamily="18" charset="0"/>
                <a:cs typeface="Times New Roman" pitchFamily="18" charset="0"/>
              </a:rPr>
              <a:t>festina</a:t>
            </a:r>
            <a:r>
              <a:rPr lang="it-IT" sz="1200" i="1" dirty="0" smtClean="0">
                <a:latin typeface="Times New Roman" pitchFamily="18" charset="0"/>
                <a:cs typeface="Times New Roman" pitchFamily="18" charset="0"/>
              </a:rPr>
              <a:t>».”</a:t>
            </a:r>
          </a:p>
        </p:txBody>
      </p:sp>
      <p:pic>
        <p:nvPicPr>
          <p:cNvPr id="33794" name="Picture 2" descr="H:\7. FOTOGRAFO opere divina commedia olio su tela fronte\2. PURGATORIO DA FOTO FOTOGRAFO\33 c. PURGATORIO.JPG"/>
          <p:cNvPicPr>
            <a:picLocks noGrp="1" noChangeAspect="1" noChangeArrowheads="1"/>
          </p:cNvPicPr>
          <p:nvPr>
            <p:ph type="pic" idx="1"/>
          </p:nvPr>
        </p:nvPicPr>
        <p:blipFill>
          <a:blip r:embed="rId2" cstate="print"/>
          <a:srcRect t="1305" b="1305"/>
          <a:stretch>
            <a:fillRect/>
          </a:stretch>
        </p:blipFill>
        <p:spPr bwMode="auto">
          <a:xfrm>
            <a:off x="1763713" y="692696"/>
            <a:ext cx="5688012" cy="547315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093296"/>
            <a:ext cx="5904656" cy="576064"/>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118 – 120</a:t>
            </a:r>
          </a:p>
          <a:p>
            <a:pPr algn="ctr">
              <a:spcBef>
                <a:spcPts val="0"/>
              </a:spcBef>
            </a:pPr>
            <a:r>
              <a:rPr lang="it-IT" sz="1200" i="1" dirty="0" smtClean="0">
                <a:latin typeface="Times New Roman" pitchFamily="18" charset="0"/>
                <a:cs typeface="Times New Roman" pitchFamily="18" charset="0"/>
              </a:rPr>
              <a:t>“ch'a lui fu' giunto, alzò la testa a pena, /  dicendo: «Hai ben veduto come 'l sole /</a:t>
            </a:r>
          </a:p>
          <a:p>
            <a:pPr algn="ctr">
              <a:spcBef>
                <a:spcPts val="0"/>
              </a:spcBef>
            </a:pPr>
            <a:r>
              <a:rPr lang="it-IT" sz="1200" i="1" dirty="0" smtClean="0">
                <a:latin typeface="Times New Roman" pitchFamily="18" charset="0"/>
                <a:cs typeface="Times New Roman" pitchFamily="18" charset="0"/>
              </a:rPr>
              <a:t>da l'omero sinistro il carro mena?».”</a:t>
            </a:r>
          </a:p>
          <a:p>
            <a:pPr algn="ctr"/>
            <a:endParaRPr lang="it-IT" sz="1200" dirty="0">
              <a:latin typeface="Times New Roman" pitchFamily="18" charset="0"/>
              <a:cs typeface="Times New Roman" pitchFamily="18" charset="0"/>
            </a:endParaRPr>
          </a:p>
          <a:p>
            <a:pPr algn="ct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691680" y="46167"/>
            <a:ext cx="59766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IV°</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 la soprascritta seconda </a:t>
            </a:r>
            <a:r>
              <a:rPr lang="it-IT" sz="1000" b="0" dirty="0" err="1" smtClean="0">
                <a:latin typeface="Times New Roman" pitchFamily="18" charset="0"/>
                <a:cs typeface="Times New Roman" pitchFamily="18" charset="0"/>
              </a:rPr>
              <a:t>qualitade</a:t>
            </a:r>
            <a:r>
              <a:rPr lang="it-IT" sz="1000" b="0" dirty="0" smtClean="0">
                <a:latin typeface="Times New Roman" pitchFamily="18" charset="0"/>
                <a:cs typeface="Times New Roman" pitchFamily="18" charset="0"/>
              </a:rPr>
              <a:t>, dove si purga chi per negligenza di</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qui a la morte si tardò e a confessare; tra i quali si nomina il </a:t>
            </a:r>
            <a:r>
              <a:rPr lang="it-IT" sz="1000" b="0" dirty="0" err="1" smtClean="0">
                <a:latin typeface="Times New Roman" pitchFamily="18" charset="0"/>
                <a:cs typeface="Times New Roman" pitchFamily="18" charset="0"/>
              </a:rPr>
              <a:t>Belacqua</a:t>
            </a:r>
            <a:r>
              <a:rPr lang="it-IT" sz="1000" b="0" dirty="0" smtClean="0">
                <a:latin typeface="Times New Roman" pitchFamily="18" charset="0"/>
                <a:cs typeface="Times New Roman" pitchFamily="18" charset="0"/>
              </a:rPr>
              <a:t>, uomo di corte.]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098" name="Picture 2" descr="H:\7. FOTOGRAFO opere divina commedia olio su tela fronte\2. PURGATORIO DA FOTO FOTOGRAFO\04 c. PURGATORIO.JPG"/>
          <p:cNvPicPr>
            <a:picLocks noGrp="1" noChangeAspect="1" noChangeArrowheads="1"/>
          </p:cNvPicPr>
          <p:nvPr>
            <p:ph type="pic" idx="1"/>
          </p:nvPr>
        </p:nvPicPr>
        <p:blipFill>
          <a:blip r:embed="rId2" cstate="print"/>
          <a:srcRect t="1857" b="1857"/>
          <a:stretch>
            <a:fillRect/>
          </a:stretch>
        </p:blipFill>
        <p:spPr bwMode="auto">
          <a:xfrm>
            <a:off x="1763713" y="692150"/>
            <a:ext cx="5616575" cy="540114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165304"/>
            <a:ext cx="5616624" cy="692696"/>
          </a:xfrm>
        </p:spPr>
        <p:txBody>
          <a:bodyPr>
            <a:noAutofit/>
          </a:bodyPr>
          <a:lstStyle/>
          <a:p>
            <a:pPr algn="ctr">
              <a:spcBef>
                <a:spcPts val="0"/>
              </a:spcBef>
            </a:pPr>
            <a:r>
              <a:rPr lang="it-IT" sz="1200" dirty="0" smtClean="0">
                <a:latin typeface="Times New Roman" pitchFamily="18" charset="0"/>
                <a:cs typeface="Times New Roman" pitchFamily="18" charset="0"/>
              </a:rPr>
              <a:t>v. 22 – 24</a:t>
            </a:r>
          </a:p>
          <a:p>
            <a:pPr algn="ctr">
              <a:spcBef>
                <a:spcPts val="0"/>
              </a:spcBef>
            </a:pPr>
            <a:r>
              <a:rPr lang="it-IT" sz="1200" i="1" dirty="0" smtClean="0">
                <a:latin typeface="Times New Roman" pitchFamily="18" charset="0"/>
                <a:cs typeface="Times New Roman" pitchFamily="18" charset="0"/>
              </a:rPr>
              <a:t>“E '</a:t>
            </a:r>
            <a:r>
              <a:rPr lang="it-IT" sz="1200" i="1" dirty="0" err="1" smtClean="0">
                <a:latin typeface="Times New Roman" pitchFamily="18" charset="0"/>
                <a:cs typeface="Times New Roman" pitchFamily="18" charset="0"/>
              </a:rPr>
              <a:t>ntanto</a:t>
            </a:r>
            <a:r>
              <a:rPr lang="it-IT" sz="1200" i="1" dirty="0" smtClean="0">
                <a:latin typeface="Times New Roman" pitchFamily="18" charset="0"/>
                <a:cs typeface="Times New Roman" pitchFamily="18" charset="0"/>
              </a:rPr>
              <a:t> per la costa di traverso / </a:t>
            </a:r>
            <a:r>
              <a:rPr lang="it-IT" sz="1200" i="1" dirty="0" err="1" smtClean="0">
                <a:latin typeface="Times New Roman" pitchFamily="18" charset="0"/>
                <a:cs typeface="Times New Roman" pitchFamily="18" charset="0"/>
              </a:rPr>
              <a:t>venivan</a:t>
            </a:r>
            <a:r>
              <a:rPr lang="it-IT" sz="1200" i="1" dirty="0" smtClean="0">
                <a:latin typeface="Times New Roman" pitchFamily="18" charset="0"/>
                <a:cs typeface="Times New Roman" pitchFamily="18" charset="0"/>
              </a:rPr>
              <a:t> genti innanzi a noi un poco, /</a:t>
            </a:r>
          </a:p>
          <a:p>
            <a:pPr algn="ctr">
              <a:spcBef>
                <a:spcPts val="0"/>
              </a:spcBef>
            </a:pPr>
            <a:r>
              <a:rPr lang="it-IT" sz="1200" i="1" dirty="0" smtClean="0">
                <a:latin typeface="Times New Roman" pitchFamily="18" charset="0"/>
                <a:cs typeface="Times New Roman" pitchFamily="18" charset="0"/>
              </a:rPr>
              <a:t>cantando </a:t>
            </a:r>
            <a:r>
              <a:rPr lang="it-IT" sz="1200" dirty="0" smtClean="0">
                <a:latin typeface="Times New Roman" pitchFamily="18" charset="0"/>
                <a:cs typeface="Times New Roman" pitchFamily="18" charset="0"/>
              </a:rPr>
              <a:t>'Miserere'</a:t>
            </a:r>
            <a:r>
              <a:rPr lang="it-IT" sz="1200" i="1" dirty="0" smtClean="0">
                <a:latin typeface="Times New Roman" pitchFamily="18" charset="0"/>
                <a:cs typeface="Times New Roman" pitchFamily="18" charset="0"/>
              </a:rPr>
              <a:t> a verso a verso”</a:t>
            </a:r>
          </a:p>
          <a:p>
            <a:pPr algn="ctr">
              <a:spcBef>
                <a:spcPts val="0"/>
              </a:spcBef>
            </a:pPr>
            <a:r>
              <a:rPr lang="it-IT" sz="1200" dirty="0" smtClean="0">
                <a:latin typeface="Times New Roman" pitchFamily="18" charset="0"/>
                <a:cs typeface="Times New Roman" pitchFamily="18" charset="0"/>
              </a:rPr>
              <a:t> </a:t>
            </a:r>
          </a:p>
          <a:p>
            <a:pPr algn="ctr">
              <a:lnSpc>
                <a:spcPct val="20000"/>
              </a:lnSpc>
              <a:spcBef>
                <a:spcPts val="0"/>
              </a:spcBef>
            </a:pPr>
            <a:r>
              <a:rPr lang="it-IT" sz="1200" dirty="0">
                <a:latin typeface="Times New Roman" pitchFamily="18" charset="0"/>
                <a:cs typeface="Times New Roman" pitchFamily="18" charset="0"/>
              </a:rPr>
              <a:t> </a:t>
            </a:r>
          </a:p>
          <a:p>
            <a:pPr algn="ctr">
              <a:spcBef>
                <a:spcPts val="0"/>
              </a:spcBef>
            </a:pPr>
            <a:endParaRPr lang="it-IT" sz="1200" dirty="0">
              <a:latin typeface="Times New Roman" pitchFamily="18" charset="0"/>
              <a:cs typeface="Times New Roman" pitchFamily="18" charset="0"/>
            </a:endParaRPr>
          </a:p>
          <a:p>
            <a:pPr algn="ctr">
              <a:spcBef>
                <a:spcPts val="0"/>
              </a:spcBef>
            </a:pP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763688" y="33058"/>
            <a:ext cx="5616623"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 la terza </a:t>
            </a:r>
            <a:r>
              <a:rPr lang="it-IT" sz="1000" b="0" dirty="0" err="1" smtClean="0">
                <a:latin typeface="Times New Roman" pitchFamily="18" charset="0"/>
                <a:cs typeface="Times New Roman" pitchFamily="18" charset="0"/>
              </a:rPr>
              <a:t>qualitade</a:t>
            </a:r>
            <a:r>
              <a:rPr lang="it-IT" sz="1000" b="0" dirty="0" smtClean="0">
                <a:latin typeface="Times New Roman" pitchFamily="18" charset="0"/>
                <a:cs typeface="Times New Roman" pitchFamily="18" charset="0"/>
              </a:rPr>
              <a:t>, cioè di coloro che per cagione di vendicarsi d'alcuna ingiuria</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insino</a:t>
            </a:r>
            <a:r>
              <a:rPr lang="it-IT" sz="1000" b="0" dirty="0" smtClean="0">
                <a:latin typeface="Times New Roman" pitchFamily="18" charset="0"/>
                <a:cs typeface="Times New Roman" pitchFamily="18" charset="0"/>
              </a:rPr>
              <a:t> a la morte mettono in non calere di riconoscere sé esser peccatori e soddisfare a Dio;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de li quali nomina in persona messer </a:t>
            </a:r>
            <a:r>
              <a:rPr lang="it-IT" sz="1000" b="0" dirty="0" err="1" smtClean="0">
                <a:latin typeface="Times New Roman" pitchFamily="18" charset="0"/>
                <a:cs typeface="Times New Roman" pitchFamily="18" charset="0"/>
              </a:rPr>
              <a:t>Iacopo</a:t>
            </a:r>
            <a:r>
              <a:rPr lang="it-IT" sz="1000" b="0" dirty="0" smtClean="0">
                <a:latin typeface="Times New Roman" pitchFamily="18" charset="0"/>
                <a:cs typeface="Times New Roman" pitchFamily="18" charset="0"/>
              </a:rPr>
              <a:t> di Fano e </a:t>
            </a:r>
            <a:r>
              <a:rPr lang="it-IT" sz="1000" b="0" dirty="0" err="1" smtClean="0">
                <a:latin typeface="Times New Roman" pitchFamily="18" charset="0"/>
                <a:cs typeface="Times New Roman" pitchFamily="18" charset="0"/>
              </a:rPr>
              <a:t>Bonconte</a:t>
            </a:r>
            <a:r>
              <a:rPr lang="it-IT" sz="1000" b="0" dirty="0" smtClean="0">
                <a:latin typeface="Times New Roman" pitchFamily="18" charset="0"/>
                <a:cs typeface="Times New Roman" pitchFamily="18" charset="0"/>
              </a:rPr>
              <a:t> di Montefeltro.]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122" name="Picture 2" descr="H:\7. FOTOGRAFO opere divina commedia olio su tela fronte\2. PURGATORIO DA FOTO FOTOGRAFO\05 c. PURGATORIO.JPG"/>
          <p:cNvPicPr>
            <a:picLocks noGrp="1" noChangeAspect="1" noChangeArrowheads="1"/>
          </p:cNvPicPr>
          <p:nvPr>
            <p:ph type="pic" idx="1"/>
          </p:nvPr>
        </p:nvPicPr>
        <p:blipFill>
          <a:blip r:embed="rId2" cstate="print"/>
          <a:srcRect t="2018" b="2018"/>
          <a:stretch>
            <a:fillRect/>
          </a:stretch>
        </p:blipFill>
        <p:spPr bwMode="auto">
          <a:xfrm>
            <a:off x="1763713" y="765175"/>
            <a:ext cx="5616575" cy="540067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165304"/>
            <a:ext cx="5472608" cy="692696"/>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73 – 75</a:t>
            </a:r>
          </a:p>
          <a:p>
            <a:pPr algn="ctr"/>
            <a:r>
              <a:rPr lang="it-IT" sz="4800" i="1" dirty="0" smtClean="0">
                <a:latin typeface="Times New Roman" pitchFamily="18" charset="0"/>
                <a:cs typeface="Times New Roman" pitchFamily="18" charset="0"/>
              </a:rPr>
              <a:t>“</a:t>
            </a:r>
            <a:r>
              <a:rPr lang="it-IT" sz="4800" i="1" dirty="0" err="1" smtClean="0">
                <a:latin typeface="Times New Roman" pitchFamily="18" charset="0"/>
                <a:cs typeface="Times New Roman" pitchFamily="18" charset="0"/>
              </a:rPr>
              <a:t>surse</a:t>
            </a:r>
            <a:r>
              <a:rPr lang="it-IT" sz="4800" i="1" dirty="0" smtClean="0">
                <a:latin typeface="Times New Roman" pitchFamily="18" charset="0"/>
                <a:cs typeface="Times New Roman" pitchFamily="18" charset="0"/>
              </a:rPr>
              <a:t> </a:t>
            </a:r>
            <a:r>
              <a:rPr lang="it-IT" sz="4800" i="1" dirty="0" err="1" smtClean="0">
                <a:latin typeface="Times New Roman" pitchFamily="18" charset="0"/>
                <a:cs typeface="Times New Roman" pitchFamily="18" charset="0"/>
              </a:rPr>
              <a:t>ver</a:t>
            </a:r>
            <a:r>
              <a:rPr lang="it-IT" sz="4800" i="1" dirty="0" smtClean="0">
                <a:latin typeface="Times New Roman" pitchFamily="18" charset="0"/>
                <a:cs typeface="Times New Roman" pitchFamily="18" charset="0"/>
              </a:rPr>
              <a:t>' lui del loco ove pria stava, / dicendo: «O </a:t>
            </a:r>
            <a:r>
              <a:rPr lang="it-IT" sz="4800" i="1" dirty="0" err="1" smtClean="0">
                <a:latin typeface="Times New Roman" pitchFamily="18" charset="0"/>
                <a:cs typeface="Times New Roman" pitchFamily="18" charset="0"/>
              </a:rPr>
              <a:t>Mantoano</a:t>
            </a:r>
            <a:r>
              <a:rPr lang="it-IT" sz="4800" i="1" dirty="0" smtClean="0">
                <a:latin typeface="Times New Roman" pitchFamily="18" charset="0"/>
                <a:cs typeface="Times New Roman" pitchFamily="18" charset="0"/>
              </a:rPr>
              <a:t>, io son </a:t>
            </a:r>
            <a:r>
              <a:rPr lang="it-IT" sz="4800" i="1" dirty="0" err="1" smtClean="0">
                <a:latin typeface="Times New Roman" pitchFamily="18" charset="0"/>
                <a:cs typeface="Times New Roman" pitchFamily="18" charset="0"/>
              </a:rPr>
              <a:t>Sordello</a:t>
            </a:r>
            <a:r>
              <a:rPr lang="it-IT" sz="4800" i="1" dirty="0" smtClean="0">
                <a:latin typeface="Times New Roman" pitchFamily="18" charset="0"/>
                <a:cs typeface="Times New Roman" pitchFamily="18" charset="0"/>
              </a:rPr>
              <a:t> /</a:t>
            </a:r>
          </a:p>
          <a:p>
            <a:pPr algn="ctr"/>
            <a:r>
              <a:rPr lang="it-IT" sz="4800" i="1" dirty="0" smtClean="0">
                <a:latin typeface="Times New Roman" pitchFamily="18" charset="0"/>
                <a:cs typeface="Times New Roman" pitchFamily="18" charset="0"/>
              </a:rPr>
              <a:t>de la tua terra!»; e l'un l'altro abbracciava”</a:t>
            </a:r>
          </a:p>
          <a:p>
            <a:pPr algn="ctr">
              <a:lnSpc>
                <a:spcPct val="20000"/>
              </a:lnSpc>
            </a:pPr>
            <a:endParaRPr lang="it-IT" sz="4800" dirty="0" smtClean="0">
              <a:latin typeface="Times New Roman" pitchFamily="18" charset="0"/>
              <a:cs typeface="Times New Roman" pitchFamily="18" charset="0"/>
            </a:endParaRPr>
          </a:p>
          <a:p>
            <a:r>
              <a:rPr lang="it-IT" sz="4800" dirty="0" smtClean="0">
                <a:latin typeface="Times New Roman" pitchFamily="18" charset="0"/>
                <a:cs typeface="Times New Roman" pitchFamily="18" charset="0"/>
              </a:rPr>
              <a:t> </a:t>
            </a:r>
          </a:p>
          <a:p>
            <a:pPr algn="ctr"/>
            <a:endParaRPr lang="it-IT" dirty="0"/>
          </a:p>
          <a:p>
            <a:pPr algn="ctr"/>
            <a:endParaRPr lang="it-IT" dirty="0"/>
          </a:p>
        </p:txBody>
      </p:sp>
      <p:sp>
        <p:nvSpPr>
          <p:cNvPr id="1025" name="Rectangle 1"/>
          <p:cNvSpPr>
            <a:spLocks noGrp="1" noChangeArrowheads="1"/>
          </p:cNvSpPr>
          <p:nvPr>
            <p:ph type="title"/>
          </p:nvPr>
        </p:nvSpPr>
        <p:spPr bwMode="auto">
          <a:xfrm>
            <a:off x="1763687" y="47706"/>
            <a:ext cx="55446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VI°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di quella medesima </a:t>
            </a:r>
            <a:r>
              <a:rPr lang="it-IT" sz="1000" b="0" dirty="0" err="1" smtClean="0">
                <a:latin typeface="Times New Roman" pitchFamily="18" charset="0"/>
                <a:cs typeface="Times New Roman" pitchFamily="18" charset="0"/>
              </a:rPr>
              <a:t>qualitade</a:t>
            </a:r>
            <a:r>
              <a:rPr lang="it-IT" sz="1000" b="0" dirty="0" smtClean="0">
                <a:latin typeface="Times New Roman" pitchFamily="18" charset="0"/>
                <a:cs typeface="Times New Roman" pitchFamily="18" charset="0"/>
              </a:rPr>
              <a:t>, dove si purga la predetta mala volontà di vendicare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la '</a:t>
            </a:r>
            <a:r>
              <a:rPr lang="it-IT" sz="1000" b="0" dirty="0" err="1" smtClean="0">
                <a:latin typeface="Times New Roman" pitchFamily="18" charset="0"/>
                <a:cs typeface="Times New Roman" pitchFamily="18" charset="0"/>
              </a:rPr>
              <a:t>ngiuria</a:t>
            </a:r>
            <a:r>
              <a:rPr lang="it-IT" sz="1000" b="0" dirty="0" smtClean="0">
                <a:latin typeface="Times New Roman" pitchFamily="18" charset="0"/>
                <a:cs typeface="Times New Roman" pitchFamily="18" charset="0"/>
              </a:rPr>
              <a:t>, e per questo si ritarda sua confessione, e dove </a:t>
            </a:r>
            <a:r>
              <a:rPr lang="it-IT" sz="1000" b="0" dirty="0" err="1" smtClean="0">
                <a:latin typeface="Times New Roman" pitchFamily="18" charset="0"/>
                <a:cs typeface="Times New Roman" pitchFamily="18" charset="0"/>
              </a:rPr>
              <a:t>truova</a:t>
            </a:r>
            <a:r>
              <a:rPr lang="it-IT" sz="1000" b="0" dirty="0" smtClean="0">
                <a:latin typeface="Times New Roman" pitchFamily="18" charset="0"/>
                <a:cs typeface="Times New Roman" pitchFamily="18" charset="0"/>
              </a:rPr>
              <a:t> e nomina </a:t>
            </a:r>
            <a:r>
              <a:rPr lang="it-IT" sz="1000" b="0" dirty="0" err="1" smtClean="0">
                <a:latin typeface="Times New Roman" pitchFamily="18" charset="0"/>
                <a:cs typeface="Times New Roman" pitchFamily="18" charset="0"/>
              </a:rPr>
              <a:t>Sordella</a:t>
            </a:r>
            <a:r>
              <a:rPr lang="it-IT" sz="1000" b="0" dirty="0" smtClean="0">
                <a:latin typeface="Times New Roman" pitchFamily="18" charset="0"/>
                <a:cs typeface="Times New Roman" pitchFamily="18" charset="0"/>
              </a:rPr>
              <a:t> da </a:t>
            </a:r>
            <a:r>
              <a:rPr lang="it-IT" sz="1000" b="0" dirty="0" err="1" smtClean="0">
                <a:latin typeface="Times New Roman" pitchFamily="18" charset="0"/>
                <a:cs typeface="Times New Roman" pitchFamily="18" charset="0"/>
              </a:rPr>
              <a:t>Mantua</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146" name="Picture 2" descr="H:\7. FOTOGRAFO opere divina commedia olio su tela fronte\2. PURGATORIO DA FOTO FOTOGRAFO\06 c. PURGATORIO.JPG"/>
          <p:cNvPicPr>
            <a:picLocks noGrp="1" noChangeAspect="1" noChangeArrowheads="1"/>
          </p:cNvPicPr>
          <p:nvPr>
            <p:ph type="pic" idx="1"/>
          </p:nvPr>
        </p:nvPicPr>
        <p:blipFill>
          <a:blip r:embed="rId2" cstate="print"/>
          <a:srcRect l="435" r="435"/>
          <a:stretch>
            <a:fillRect/>
          </a:stretch>
        </p:blipFill>
        <p:spPr bwMode="auto">
          <a:xfrm>
            <a:off x="1792288" y="692150"/>
            <a:ext cx="5486400" cy="540114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115615" y="63326"/>
            <a:ext cx="6840761"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VII°</a:t>
            </a:r>
            <a:r>
              <a:rPr lang="it-IT" sz="1000" dirty="0" smtClean="0"/>
              <a:t/>
            </a:r>
            <a:br>
              <a:rPr lang="it-IT" sz="1000" dirty="0" smtClean="0"/>
            </a:br>
            <a:r>
              <a:rPr lang="it-IT" sz="1000" b="0" dirty="0" smtClean="0"/>
              <a:t>[</a:t>
            </a:r>
            <a:r>
              <a:rPr lang="it-IT" sz="1000" b="0" dirty="0" smtClean="0">
                <a:latin typeface="Times New Roman" pitchFamily="18" charset="0"/>
                <a:cs typeface="Times New Roman" pitchFamily="18" charset="0"/>
              </a:rPr>
              <a:t>ove si purga la quarta </a:t>
            </a:r>
            <a:r>
              <a:rPr lang="it-IT" sz="1000" b="0" dirty="0" err="1" smtClean="0">
                <a:latin typeface="Times New Roman" pitchFamily="18" charset="0"/>
                <a:cs typeface="Times New Roman" pitchFamily="18" charset="0"/>
              </a:rPr>
              <a:t>qualitade</a:t>
            </a:r>
            <a:r>
              <a:rPr lang="it-IT" sz="1000" b="0" dirty="0" smtClean="0">
                <a:latin typeface="Times New Roman" pitchFamily="18" charset="0"/>
                <a:cs typeface="Times New Roman" pitchFamily="18" charset="0"/>
              </a:rPr>
              <a:t> di coloro che,  per propria negligenza, di </a:t>
            </a:r>
            <a:r>
              <a:rPr lang="it-IT" sz="1000" b="0" dirty="0" err="1" smtClean="0">
                <a:latin typeface="Times New Roman" pitchFamily="18" charset="0"/>
                <a:cs typeface="Times New Roman" pitchFamily="18" charset="0"/>
              </a:rPr>
              <a:t>die</a:t>
            </a:r>
            <a:r>
              <a:rPr lang="it-IT" sz="1000" b="0" dirty="0" smtClean="0">
                <a:latin typeface="Times New Roman" pitchFamily="18" charset="0"/>
                <a:cs typeface="Times New Roman" pitchFamily="18" charset="0"/>
              </a:rPr>
              <a:t> in </a:t>
            </a:r>
            <a:r>
              <a:rPr lang="it-IT" sz="1000" b="0" dirty="0" err="1" smtClean="0">
                <a:latin typeface="Times New Roman" pitchFamily="18" charset="0"/>
                <a:cs typeface="Times New Roman" pitchFamily="18" charset="0"/>
              </a:rPr>
              <a:t>die</a:t>
            </a:r>
            <a:r>
              <a:rPr lang="it-IT" sz="1000" b="0" dirty="0" smtClean="0">
                <a:latin typeface="Times New Roman" pitchFamily="18" charset="0"/>
                <a:cs typeface="Times New Roman" pitchFamily="18" charset="0"/>
              </a:rPr>
              <a:t> di qui all'ultimo giorno di loro vita </a:t>
            </a:r>
            <a:r>
              <a:rPr lang="it-IT" sz="1000" b="0" dirty="0" err="1" smtClean="0">
                <a:latin typeface="Times New Roman" pitchFamily="18" charset="0"/>
                <a:cs typeface="Times New Roman" pitchFamily="18" charset="0"/>
              </a:rPr>
              <a:t>tardaro</a:t>
            </a:r>
            <a:r>
              <a:rPr lang="it-IT" sz="1000" b="0" dirty="0" smtClean="0">
                <a:latin typeface="Times New Roman" pitchFamily="18" charset="0"/>
                <a:cs typeface="Times New Roman" pitchFamily="18" charset="0"/>
              </a:rPr>
              <a:t> indebitamente loro confessione; li quali si purgano in uno vallone intra fiori ed erbe; dove nomina il re Carlo e molti altri.]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7649" name="Rectangle 1"/>
          <p:cNvSpPr>
            <a:spLocks noChangeArrowheads="1"/>
          </p:cNvSpPr>
          <p:nvPr/>
        </p:nvSpPr>
        <p:spPr bwMode="auto">
          <a:xfrm>
            <a:off x="1691680" y="6134165"/>
            <a:ext cx="561662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82 – 84</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'Salve, Regina' in sul verde e 'n su' fiori / quindi seder cantando anime vidi,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che per la valle non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parean</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 fuori.”</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170" name="Picture 2" descr="H:\7. FOTOGRAFO opere divina commedia olio su tela fronte\2. PURGATORIO DA FOTO FOTOGRAFO\07 c. PURGATORIO.JPG"/>
          <p:cNvPicPr>
            <a:picLocks noGrp="1" noChangeAspect="1" noChangeArrowheads="1"/>
          </p:cNvPicPr>
          <p:nvPr>
            <p:ph type="pic" idx="1"/>
          </p:nvPr>
        </p:nvPicPr>
        <p:blipFill>
          <a:blip r:embed="rId2" cstate="print"/>
          <a:srcRect t="1009" b="1009"/>
          <a:stretch>
            <a:fillRect/>
          </a:stretch>
        </p:blipFill>
        <p:spPr bwMode="auto">
          <a:xfrm>
            <a:off x="1835150" y="692697"/>
            <a:ext cx="5545138" cy="547315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pPr algn="ctr"/>
            <a:endParaRPr lang="it-IT" dirty="0"/>
          </a:p>
          <a:p>
            <a:pPr algn="ctr"/>
            <a:endParaRPr lang="it-IT" dirty="0"/>
          </a:p>
        </p:txBody>
      </p:sp>
      <p:sp>
        <p:nvSpPr>
          <p:cNvPr id="1025" name="Rectangle 1"/>
          <p:cNvSpPr>
            <a:spLocks noGrp="1" noChangeArrowheads="1"/>
          </p:cNvSpPr>
          <p:nvPr>
            <p:ph type="title"/>
          </p:nvPr>
        </p:nvSpPr>
        <p:spPr bwMode="auto">
          <a:xfrm>
            <a:off x="1619672" y="498087"/>
            <a:ext cx="5904655"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Rectangle 1"/>
          <p:cNvSpPr txBox="1">
            <a:spLocks noChangeArrowheads="1"/>
          </p:cNvSpPr>
          <p:nvPr/>
        </p:nvSpPr>
        <p:spPr bwMode="auto">
          <a:xfrm>
            <a:off x="1619672" y="540266"/>
            <a:ext cx="5904655" cy="553998"/>
          </a:xfrm>
          <a:prstGeom prst="rect">
            <a:avLst/>
          </a:prstGeom>
          <a:noFill/>
          <a:ln w="9525">
            <a:noFill/>
            <a:miter lim="800000"/>
            <a:headEnd/>
            <a:tailEnd/>
          </a:ln>
          <a:effectLst/>
        </p:spPr>
        <p:txBody>
          <a:bodyPr vert="horz" wrap="square" lIns="91440" tIns="45720" rIns="91440" bIns="45720" numCol="1" rtlCol="0" anchor="ctr" anchorCtr="0" compatLnSpc="1">
            <a:prstTxWarp prst="textNoShape">
              <a:avLst/>
            </a:prstTxWarp>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1000" b="1" i="0" u="none" strike="noStrike" kern="1200" cap="none" spc="0" normalizeH="0" baseline="0" noProof="0" smtClean="0">
                <a:ln>
                  <a:noFill/>
                </a:ln>
                <a:solidFill>
                  <a:schemeClr val="tx1"/>
                </a:solidFill>
                <a:effectLst/>
                <a:uLnTx/>
                <a:uFillTx/>
                <a:latin typeface="+mj-lt"/>
                <a:ea typeface="+mj-ea"/>
                <a:cs typeface="+mj-cs"/>
              </a:rPr>
              <a:t/>
            </a:r>
            <a:br>
              <a:rPr kumimoji="0" lang="it-IT" sz="1000" b="1" i="0" u="none" strike="noStrike" kern="1200" cap="none" spc="0" normalizeH="0" baseline="0" noProof="0" smtClean="0">
                <a:ln>
                  <a:noFill/>
                </a:ln>
                <a:solidFill>
                  <a:schemeClr val="tx1"/>
                </a:solidFill>
                <a:effectLst/>
                <a:uLnTx/>
                <a:uFillTx/>
                <a:latin typeface="+mj-lt"/>
                <a:ea typeface="+mj-ea"/>
                <a:cs typeface="+mj-cs"/>
              </a:rPr>
            </a:br>
            <a:r>
              <a:rPr kumimoji="0" lang="it-IT" sz="10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
            </a:r>
            <a:br>
              <a:rPr kumimoji="0" lang="it-IT" sz="10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br>
            <a:endParaRPr kumimoji="0" lang="it-IT" sz="10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endParaRPr>
          </a:p>
        </p:txBody>
      </p:sp>
      <p:sp>
        <p:nvSpPr>
          <p:cNvPr id="26625" name="Rectangle 1"/>
          <p:cNvSpPr>
            <a:spLocks noChangeArrowheads="1"/>
          </p:cNvSpPr>
          <p:nvPr/>
        </p:nvSpPr>
        <p:spPr bwMode="auto">
          <a:xfrm>
            <a:off x="0" y="34365"/>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Purgatorio,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VIII°</a:t>
            </a:r>
            <a:endParaRPr kumimoji="0" lang="it-IT"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si tratta de la quinta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qualitade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cioè di coloro che, per timore di non perdere onore e signoria 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offizi</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massimalmente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per non ritrarre le mani da l'utilità de la pecunia, si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tardaro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confessare di qui a l'ultima ora di loro vita e non facendo penitenza di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lor</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peccati; dove nomina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iudice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Nino 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Currado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marchese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Malespini</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6626" name="Rectangle 2"/>
          <p:cNvSpPr>
            <a:spLocks noChangeArrowheads="1"/>
          </p:cNvSpPr>
          <p:nvPr/>
        </p:nvSpPr>
        <p:spPr bwMode="auto">
          <a:xfrm>
            <a:off x="1691680" y="6165304"/>
            <a:ext cx="6120680" cy="6700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22 – 24</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“Io vidi quello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essercito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gentile / tacito poscia riguardare in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t>
            </a:r>
            <a:r>
              <a:rPr kumimoji="0" lang="it-IT" sz="1200" b="0" i="1" u="none" strike="noStrike" cap="none" normalizeH="0" baseline="0" dirty="0" err="1" smtClean="0">
                <a:ln>
                  <a:noFill/>
                </a:ln>
                <a:solidFill>
                  <a:schemeClr val="tx1"/>
                </a:solidFill>
                <a:effectLst/>
                <a:latin typeface="Calibri"/>
                <a:ea typeface="Calibri" pitchFamily="34" charset="0"/>
                <a:cs typeface="Times New Roman" pitchFamily="18" charset="0"/>
              </a:rPr>
              <a:t>ù</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it-IT" sz="6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quasi aspettando,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palido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um</a:t>
            </a:r>
            <a:r>
              <a:rPr kumimoji="0" lang="it-IT" sz="1200" b="0" i="1" u="none" strike="noStrike" cap="none" normalizeH="0" baseline="0" dirty="0" err="1" smtClean="0">
                <a:ln>
                  <a:noFill/>
                </a:ln>
                <a:solidFill>
                  <a:schemeClr val="tx1"/>
                </a:solidFill>
                <a:effectLst/>
                <a:latin typeface="Calibri"/>
                <a:ea typeface="Calibri" pitchFamily="34" charset="0"/>
                <a:cs typeface="Times New Roman" pitchFamily="18" charset="0"/>
              </a:rPr>
              <a:t>ì</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800" b="0" i="1" u="none" strike="noStrike" cap="none" normalizeH="0" baseline="0" dirty="0" smtClean="0">
              <a:ln>
                <a:noFill/>
              </a:ln>
              <a:solidFill>
                <a:schemeClr val="tx1"/>
              </a:solidFill>
              <a:effectLst/>
              <a:latin typeface="Arial" pitchFamily="34" charset="0"/>
              <a:cs typeface="Arial" pitchFamily="34" charset="0"/>
            </a:endParaRPr>
          </a:p>
        </p:txBody>
      </p:sp>
      <p:pic>
        <p:nvPicPr>
          <p:cNvPr id="8196" name="Picture 4" descr="H:\7. FOTOGRAFO opere divina commedia olio su tela fronte\2. PURGATORIO DA FOTO FOTOGRAFO\08 c. PURGATORIO.JPG"/>
          <p:cNvPicPr>
            <a:picLocks noGrp="1" noChangeAspect="1" noChangeArrowheads="1"/>
          </p:cNvPicPr>
          <p:nvPr>
            <p:ph type="pic" idx="1"/>
          </p:nvPr>
        </p:nvPicPr>
        <p:blipFill>
          <a:blip r:embed="rId2" cstate="print"/>
          <a:srcRect t="180" b="180"/>
          <a:stretch>
            <a:fillRect/>
          </a:stretch>
        </p:blipFill>
        <p:spPr bwMode="auto">
          <a:xfrm>
            <a:off x="1763713" y="612775"/>
            <a:ext cx="5616575" cy="5552529"/>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661248"/>
            <a:ext cx="5486400" cy="936104"/>
          </a:xfrm>
        </p:spPr>
        <p:txBody>
          <a:bodyPr>
            <a:normAutofit fontScale="92500" lnSpcReduction="1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187624" y="33279"/>
            <a:ext cx="69127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Purgatorio, Canto </a:t>
            </a:r>
            <a:r>
              <a:rPr lang="it-IT" sz="1200" dirty="0" err="1" smtClean="0">
                <a:latin typeface="Times New Roman" pitchFamily="18" charset="0"/>
                <a:cs typeface="Times New Roman" pitchFamily="18" charset="0"/>
              </a:rPr>
              <a:t>IX°</a:t>
            </a:r>
            <a:r>
              <a:rPr lang="it-IT" sz="1000" dirty="0" smtClean="0"/>
              <a:t/>
            </a:r>
            <a:br>
              <a:rPr lang="it-IT" sz="1000" dirty="0" smtClean="0"/>
            </a:br>
            <a:r>
              <a:rPr lang="it-IT" sz="1000" b="0" dirty="0" smtClean="0">
                <a:latin typeface="Times New Roman" pitchFamily="18" charset="0"/>
                <a:cs typeface="Times New Roman" pitchFamily="18" charset="0"/>
              </a:rPr>
              <a:t>[nel quale pone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uno suo significativo sogno; e poi come pervennero a l'entrata del Purgatorio  proprio, descrivendo come ne l'entrata di Purgatorio trovo e uno angelo  che con la punta de la spada che portava in mano scrisse ne la fronte di Dante sette P.]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5601" name="Rectangle 1"/>
          <p:cNvSpPr>
            <a:spLocks noChangeArrowheads="1"/>
          </p:cNvSpPr>
          <p:nvPr/>
        </p:nvSpPr>
        <p:spPr bwMode="auto">
          <a:xfrm>
            <a:off x="1763688" y="6165304"/>
            <a:ext cx="5688632" cy="6675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19 – 21</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 sogno mi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parea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veder sospesa /</a:t>
            </a:r>
            <a:r>
              <a:rPr kumimoji="0" lang="it-IT" sz="1200" b="0" i="1"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un'aguglia nel ciel con penne d'oro,</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 l'ali aperte e a calare intesa;”</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9218" name="Picture 2" descr="H:\7. FOTOGRAFO opere divina commedia olio su tela fronte\2. PURGATORIO DA FOTO FOTOGRAFO\09 c. PURGATORIO.JPG"/>
          <p:cNvPicPr>
            <a:picLocks noGrp="1" noChangeAspect="1" noChangeArrowheads="1"/>
          </p:cNvPicPr>
          <p:nvPr>
            <p:ph type="pic" idx="1"/>
          </p:nvPr>
        </p:nvPicPr>
        <p:blipFill>
          <a:blip r:embed="rId2" cstate="print"/>
          <a:srcRect l="213" r="213"/>
          <a:stretch>
            <a:fillRect/>
          </a:stretch>
        </p:blipFill>
        <p:spPr bwMode="auto">
          <a:xfrm>
            <a:off x="1792288" y="692150"/>
            <a:ext cx="5516562" cy="5473700"/>
          </a:xfrm>
          <a:prstGeom prst="rect">
            <a:avLst/>
          </a:prstGeom>
          <a:noFill/>
        </p:spPr>
      </p:pic>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1148</TotalTime>
  <Words>1590</Words>
  <Application>Microsoft Office PowerPoint</Application>
  <PresentationFormat>Presentazione su schermo (4:3)</PresentationFormat>
  <Paragraphs>183</Paragraphs>
  <Slides>33</Slides>
  <Notes>0</Notes>
  <HiddenSlides>0</HiddenSlides>
  <MMClips>0</MMClips>
  <ScaleCrop>false</ScaleCrop>
  <HeadingPairs>
    <vt:vector size="4" baseType="variant">
      <vt:variant>
        <vt:lpstr>Tema</vt:lpstr>
      </vt:variant>
      <vt:variant>
        <vt:i4>1</vt:i4>
      </vt:variant>
      <vt:variant>
        <vt:lpstr>Titoli diapositive</vt:lpstr>
      </vt:variant>
      <vt:variant>
        <vt:i4>33</vt:i4>
      </vt:variant>
    </vt:vector>
  </HeadingPairs>
  <TitlesOfParts>
    <vt:vector size="34" baseType="lpstr">
      <vt:lpstr>Tema di Office</vt:lpstr>
      <vt:lpstr>Purgatorio, Canto I° [Comincia la seconda parte overo cantica de la Comedia di Dante Allaghieri di Firenze, ne la quale parte si purgano li commessi peccati e vizi de' quali l'uomo è confesso e pentuto con animo di sodisfazione; e contiene XXXIII canti. Qui sono quelli che sperano di venire quando che sia a le beate genti.]</vt:lpstr>
      <vt:lpstr>Purgatorio, Canto II° [nel quale tratta de la prima qualitade cioè dilettazione di vanitade, nel quale peccato inviluppati sono puniti proprio fuori del purgatorio in uno piano, e in persona di costoro nomina il Casella, uomo di corte.]</vt:lpstr>
      <vt:lpstr>Purgatorio, Canto III° [Canto III, nel quale si tratta de la seconda qualitade, cioè di coloro che per cagione d'alcuna violenza che ricevettero, tardaro di qui a loro fine a pentersi e confessarsi de' loro falli, sì come sono quelli che muoiono in contumacia di Santa Chiesa scomunicati, li quali sono puniti in quel piano. In essempro di cotali peccatori nomina tra costoro il re Manfredi.]</vt:lpstr>
      <vt:lpstr>Purgatorio, Canto IV° [ove si tratta de la soprascritta seconda qualitade, dove si purga chi per negligenza di qui a la morte si tardò e a confessare; tra i quali si nomina il Belacqua, uomo di corte.]</vt:lpstr>
      <vt:lpstr>Purgatorio, Canto V° [ove si tratta de la terza qualitade, cioè di coloro che per cagione di vendicarsi d'alcuna ingiuria  insino a la morte mettono in non calere di riconoscere sé esser peccatori e soddisfare a Dio;  de li quali nomina in persona messer Iacopo di Fano e Bonconte di Montefeltro.]</vt:lpstr>
      <vt:lpstr>Purgatorio, Canto VI° [ove si tratta di quella medesima qualitade, dove si purga la predetta mala volontà di vendicare  la 'ngiuria, e per questo si ritarda sua confessione, e dove truova e nomina Sordella da Mantua.]</vt:lpstr>
      <vt:lpstr>Purgatorio, Canto VII° [ove si purga la quarta qualitade di coloro che,  per propria negligenza, di die in die di qui all'ultimo giorno di loro vita tardaro indebitamente loro confessione; li quali si purgano in uno vallone intra fiori ed erbe; dove nomina il re Carlo e molti altri.]</vt:lpstr>
      <vt:lpstr>  </vt:lpstr>
      <vt:lpstr>Purgatorio, Canto IX° [nel quale pone l'auttore uno suo significativo sogno; e poi come pervennero a l'entrata del Purgatorio  proprio, descrivendo come ne l'entrata di Purgatorio trovo e uno angelo  che con la punta de la spada che portava in mano scrisse ne la fronte di Dante sette P.] </vt:lpstr>
      <vt:lpstr>Purgatorio, Canto X° [ove si tratta del primo girone del proprio Purgatorio, il quale luogo discrive l'auttore sotto certi intagli d'antiche imagini; e qui si purga la colpa de la superbia.] </vt:lpstr>
      <vt:lpstr>Purgatorio, Canto XI° [nel quale si tratta del sopradetto primo girone e de' superbi medesimi, e qui si purga la vana gloria ch'è uno de' rami de la superbia; dove nomina il conte Uberto da Santafiore e messer Provenzano Salvani di Siena e molti altri.] </vt:lpstr>
      <vt:lpstr>Purgatorio, Canto XII° [ove si tratta del secondo girone dove si sono intagliate certe imagini antiche de‘ superbi; e quivi si puniscono li superbi medesimi.] </vt:lpstr>
      <vt:lpstr>Purgatorio, Canto XIII° [ove si tratta del sopradetto girone secondo, e quivi si punisce la colpa della invidia; dove  nomina madonna Sapìa, moglie di messer Viviano de' Ghinibaldi da Siena, e molti altri.] </vt:lpstr>
      <vt:lpstr>Purgatorio, Canto XIV° [ove si tratta del sopradetto girone, e qui si purga la sopradetta colpa della invidia; dove nomina messer Rinieri da Calvoli e molti altri.]</vt:lpstr>
      <vt:lpstr>Purgatorio, Canto XV° [il quale tratta de la essenza del terzo girone, luogo diputato a purgare la colpa e peccato de l'ira; e dichiara Virgilio a Dante uno dubbio nato di parole dette nel precedente canto da Guido del Duca, e una visione ch'aparve in sogno a l'auttore, cioè Dante.] </vt:lpstr>
      <vt:lpstr>Purgatorio, Canto XVI° [ove si tratta del sopradetto terzo girone e del purgare la detta colpa de l'ira; e qui Marco Lombardo solve uno dubbio a Dante.]</vt:lpstr>
      <vt:lpstr>Purgatorio, Canto XVII° [ove tratta de la qualità del quarto girone, dove si purga la colpa de la accidia, dove  si ristora l'amore de lo imperfetto bene; e qui dichiara una questione che indi nasce.]</vt:lpstr>
      <vt:lpstr>Purgatorio, Canto XVIII° [il quale tratta del sopradetto quarto girone, ove si purga la soprascritta colpa e peccato de l'accidia;  e qui mostra Virgilio che è perfetto amore; dove nomina l'abate da San Zeno di Verona.]</vt:lpstr>
      <vt:lpstr>Purgatorio, Canto XIX° [ove tratta de la essenza del quinto girone e qui si purga la colpa de l'avarizia;  dove nomina papa Adriano nato di Genova de' conti da Lavagna.] </vt:lpstr>
      <vt:lpstr>Purgatorio, Canto XX° [ove si tratta del sopradetto girone e de la sopradetta colpa de l'avarizia.]</vt:lpstr>
      <vt:lpstr> Purgatorio, Canto XXI° [ove si tratta del sopradetto quinto girone, dove si punisce e purga la predetta colpa de l'avarizia e la colpa de la prodigalitade; dove truova Stazio poeta tolosano.] </vt:lpstr>
      <vt:lpstr>Purgatorio, Canto XXII° [ove tratta de la qualità del sesto girone, dove si punisce e purga la colpa e vizio de la gola; e qui narra Stazio sua purgazione e sua conversione a la cristiana fede.]</vt:lpstr>
      <vt:lpstr>Purgatorio, Canto XXIII° [ove si tratta del sopradetto girone e di quella medesima colpa de la gola, e sgrida contro  a le donne fiorentine; dove truova Forese de' Donati di Fiorenze col quale molto parla.]</vt:lpstr>
      <vt:lpstr>Purgatorio, Canto XXIV° [nel quale si tratta del sopradetto sesto girone e di quelli che si purgano del predetto peccato e vizio de la gola; e predicesi qui alcune cose a venire de la città lucana.] </vt:lpstr>
      <vt:lpstr>Purgatorio, Canto XXV° [lo quale tratta de l'essenzia del settimo girone, dove si punisce la colpa e peccato contro a natura ed ermafrodito sotto il vizio de la lussuria; e prima tratta alquanto del precedente purgamento de' ghiotti, dove Stazio poeta fae una distinzione sopra la natura umana.]</vt:lpstr>
      <vt:lpstr>Purgatorio, Canto XXVI° [ove tratta di quello medesimo girone e del purgamento de' predetti peccati e vizi lussuriosi; dove nomina messer Guido Guinizzelli da Bologna e molti altri.]</vt:lpstr>
      <vt:lpstr>Purgatorio, Canto XXVII° [ove tratta d'una visione che apparve a Dante in sogno, o come pervennero a la sommità  del monte ed entraro nel Paradiso Terrestre chiamato paradiso delitiarum.] </vt:lpstr>
      <vt:lpstr>Purgatorio, Canto XXVIII° [ove si tratta come la vita attiva distingue a l'auttore la natura del fiume di Letè, il quale trovò nel detto Paradiso, ove molto dimostra de la felicitade e del peccato di Adamo, e del modo e ordine del detto luogo.]</vt:lpstr>
      <vt:lpstr>Purgatorio, Canto XXIX° [ove si tratta sì come l'auttore contristato si conduoleva e come vide li sette doni del Santo Spirito e Cristo e la celestiale corte in forma di certe figure.] </vt:lpstr>
      <vt:lpstr>Purgatorio, Canto XXX° [ove narra come Beatrice apparve a Dante e Virgilio il lasciò, e lo recitare per l'alta donna de la  incostanza e difetto di Dante, e qui l'auttore piange i suoi difetti con vergogna compuntiva.]</vt:lpstr>
      <vt:lpstr>Purgatorio, Canto XXXI° [ove si tratta sì come Beatrice riprende l'auttore de le commesse colpe,  e come la donna che avante li apparve il bagna.]</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 Windows</dc:creator>
  <cp:lastModifiedBy>User</cp:lastModifiedBy>
  <cp:revision>204</cp:revision>
  <dcterms:created xsi:type="dcterms:W3CDTF">2020-05-31T14:49:34Z</dcterms:created>
  <dcterms:modified xsi:type="dcterms:W3CDTF">2021-02-22T07:40:16Z</dcterms:modified>
</cp:coreProperties>
</file>